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31" r:id="rId1"/>
    <p:sldMasterId id="2147484143" r:id="rId2"/>
  </p:sldMasterIdLst>
  <p:notesMasterIdLst>
    <p:notesMasterId r:id="rId40"/>
  </p:notesMasterIdLst>
  <p:sldIdLst>
    <p:sldId id="256" r:id="rId3"/>
    <p:sldId id="287" r:id="rId4"/>
    <p:sldId id="312" r:id="rId5"/>
    <p:sldId id="288" r:id="rId6"/>
    <p:sldId id="297" r:id="rId7"/>
    <p:sldId id="269" r:id="rId8"/>
    <p:sldId id="279" r:id="rId9"/>
    <p:sldId id="313" r:id="rId10"/>
    <p:sldId id="314" r:id="rId11"/>
    <p:sldId id="315" r:id="rId12"/>
    <p:sldId id="316" r:id="rId13"/>
    <p:sldId id="317" r:id="rId14"/>
    <p:sldId id="318" r:id="rId15"/>
    <p:sldId id="299" r:id="rId16"/>
    <p:sldId id="265" r:id="rId17"/>
    <p:sldId id="272" r:id="rId18"/>
    <p:sldId id="271" r:id="rId19"/>
    <p:sldId id="311" r:id="rId20"/>
    <p:sldId id="310" r:id="rId21"/>
    <p:sldId id="273" r:id="rId22"/>
    <p:sldId id="295" r:id="rId23"/>
    <p:sldId id="285" r:id="rId24"/>
    <p:sldId id="289" r:id="rId25"/>
    <p:sldId id="296" r:id="rId26"/>
    <p:sldId id="294" r:id="rId27"/>
    <p:sldId id="284" r:id="rId28"/>
    <p:sldId id="298" r:id="rId29"/>
    <p:sldId id="302" r:id="rId30"/>
    <p:sldId id="303" r:id="rId31"/>
    <p:sldId id="304" r:id="rId32"/>
    <p:sldId id="300" r:id="rId33"/>
    <p:sldId id="301" r:id="rId34"/>
    <p:sldId id="305" r:id="rId35"/>
    <p:sldId id="306" r:id="rId36"/>
    <p:sldId id="307" r:id="rId37"/>
    <p:sldId id="308" r:id="rId38"/>
    <p:sldId id="309" r:id="rId39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BEC1"/>
    <a:srgbClr val="38AFB2"/>
    <a:srgbClr val="26C0C0"/>
    <a:srgbClr val="00DEC9"/>
    <a:srgbClr val="00C0AE"/>
    <a:srgbClr val="00AC9C"/>
    <a:srgbClr val="02B9C2"/>
    <a:srgbClr val="00CCB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1" autoAdjust="0"/>
    <p:restoredTop sz="98750" autoAdjust="0"/>
  </p:normalViewPr>
  <p:slideViewPr>
    <p:cSldViewPr>
      <p:cViewPr varScale="1">
        <p:scale>
          <a:sx n="86" d="100"/>
          <a:sy n="86" d="100"/>
        </p:scale>
        <p:origin x="14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 smtClean="0"/>
            </a:lvl1pPr>
          </a:lstStyle>
          <a:p>
            <a:pPr>
              <a:defRPr/>
            </a:pPr>
            <a:fld id="{AAC2D306-E49D-44CC-908F-34138619A2D0}" type="datetimeFigureOut">
              <a:rPr lang="ru-RU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 smtClean="0"/>
            </a:lvl1pPr>
          </a:lstStyle>
          <a:p>
            <a:pPr>
              <a:defRPr/>
            </a:pPr>
            <a:fld id="{BCDBA2CA-3DE8-4B21-92A3-7F5676FB3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317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BA2CA-3DE8-4B21-92A3-7F5676FB3803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63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onlight tit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5" r="4151" b="4117"/>
          <a:stretch>
            <a:fillRect/>
          </a:stretch>
        </p:blipFill>
        <p:spPr>
          <a:xfrm>
            <a:off x="0" y="0"/>
            <a:ext cx="9144000" cy="6859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5410200" cy="1801906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733800"/>
            <a:ext cx="4724400" cy="1676400"/>
          </a:xfrm>
        </p:spPr>
        <p:txBody>
          <a:bodyPr>
            <a:normAutofit/>
          </a:bodyPr>
          <a:lstStyle>
            <a:lvl1pPr marL="0" indent="0" algn="l">
              <a:buNone/>
              <a:defRPr sz="22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347908"/>
            <a:ext cx="2133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2D82A03-5DEB-454A-B45F-707E580DCB4B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544234"/>
            <a:ext cx="2895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1960"/>
            <a:ext cx="1066800" cy="21515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098A9E2-4EAC-4D93-99D6-07CD44BB7B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1981201"/>
            <a:ext cx="5325315" cy="3841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0C274B-0C98-41E5-B954-D9EF5882427D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93751"/>
            <a:ext cx="1371600" cy="5041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793751"/>
            <a:ext cx="4500562" cy="5041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4FF4D7-608E-42E3-86C2-8753D69432A3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FB448-FB54-4C25-93D7-16D8C7FF0C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onlight tit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5" r="4151" b="4117"/>
          <a:stretch>
            <a:fillRect/>
          </a:stretch>
        </p:blipFill>
        <p:spPr>
          <a:xfrm>
            <a:off x="0" y="0"/>
            <a:ext cx="9144000" cy="6859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5410200" cy="1801906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733800"/>
            <a:ext cx="4724400" cy="1676400"/>
          </a:xfrm>
        </p:spPr>
        <p:txBody>
          <a:bodyPr>
            <a:normAutofit/>
          </a:bodyPr>
          <a:lstStyle>
            <a:lvl1pPr marL="0" indent="0" algn="l">
              <a:buNone/>
              <a:defRPr sz="22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347908"/>
            <a:ext cx="2133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FC02303-5D2D-4D3F-8968-7692BE642251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544234"/>
            <a:ext cx="2895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1960"/>
            <a:ext cx="1066800" cy="21515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098A9E2-4EAC-4D93-99D6-07CD44BB7B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652218-577F-4674-BC9B-0C5788FE4EA0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secti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9" r="4959" b="27051"/>
          <a:stretch>
            <a:fillRect/>
          </a:stretch>
        </p:blipFill>
        <p:spPr>
          <a:xfrm>
            <a:off x="0" y="0"/>
            <a:ext cx="9144000" cy="6858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772400" cy="1362075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86200"/>
            <a:ext cx="7772400" cy="94129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16B805-7D83-421F-847C-5EF785BD68A1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D8C1F-7843-42B4-AC10-FEFF166563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6438" y="2003425"/>
            <a:ext cx="2971800" cy="383222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03425"/>
            <a:ext cx="2971800" cy="38322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AC4F67-0EA3-4950-8A99-53091FC2B2B9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199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C1947B-7E7A-4604-A1C9-A50DDF8807F5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003F06-E360-4F9D-B52E-07BC23455CB5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5E2263-BD9F-414F-8746-14A0B056982D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B9F7B9-2B1B-49F8-A127-0446BFB706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033272"/>
            <a:ext cx="1298448" cy="262432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371600"/>
            <a:ext cx="49530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7248" y="5486400"/>
            <a:ext cx="4498848" cy="7589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3278A-7D12-42CC-B3BA-F0A1A0A5D094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65AEA-9D52-45D6-BF66-3C8D27D15D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38D483-B095-4B7A-A071-07126277A622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3462"/>
            <a:ext cx="1295400" cy="262413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914400"/>
            <a:ext cx="5486400" cy="4495800"/>
          </a:xfrm>
          <a:prstGeom prst="ellipse">
            <a:avLst/>
          </a:prstGeom>
          <a:effectLst>
            <a:innerShdw blurRad="254000">
              <a:schemeClr val="tx1"/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5486400"/>
            <a:ext cx="4495800" cy="76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7CC65E-84E6-4ED7-A2F1-39F8A013D061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56F28-0076-4476-B0FC-D760A7E43F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1981201"/>
            <a:ext cx="5325315" cy="3841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DB921E-EA9A-479C-B621-4113AB4EFF9B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93751"/>
            <a:ext cx="1371600" cy="5041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793751"/>
            <a:ext cx="4500562" cy="5041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889E92-02A3-4728-8B9F-EB719F9F9C98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FB448-FB54-4C25-93D7-16D8C7FF0C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secti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9" r="4959" b="27051"/>
          <a:stretch>
            <a:fillRect/>
          </a:stretch>
        </p:blipFill>
        <p:spPr>
          <a:xfrm>
            <a:off x="0" y="0"/>
            <a:ext cx="9144000" cy="6858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772400" cy="1362075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86200"/>
            <a:ext cx="7772400" cy="94129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049692-ED8B-4A55-A8FE-2D402F98A9E4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D8C1F-7843-42B4-AC10-FEFF166563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6438" y="2003425"/>
            <a:ext cx="2971800" cy="383222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03425"/>
            <a:ext cx="2971800" cy="38322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C7ADA9-47C5-4281-AF66-B1D90E691B5B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199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570A8D-79A3-4856-A964-0B901E8043F4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650433-7CEB-4BCC-8CBC-DAEF8A6C4D94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AB561F-DAF6-420C-B7E8-F1E44C45EB60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B9F7B9-2B1B-49F8-A127-0446BFB706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033272"/>
            <a:ext cx="1298448" cy="262432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371600"/>
            <a:ext cx="49530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7248" y="5486400"/>
            <a:ext cx="4498848" cy="7589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6DC392-0428-4EDA-AF3B-C80247B23B3E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65AEA-9D52-45D6-BF66-3C8D27D15D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3462"/>
            <a:ext cx="1295400" cy="262413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914400"/>
            <a:ext cx="5486400" cy="4495800"/>
          </a:xfrm>
          <a:prstGeom prst="ellipse">
            <a:avLst/>
          </a:prstGeom>
          <a:effectLst>
            <a:innerShdw blurRad="254000">
              <a:schemeClr val="tx1"/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5486400"/>
            <a:ext cx="4495800" cy="76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CCDAB-D432-43A3-A0A1-730D6060931E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56F28-0076-4476-B0FC-D760A7E43F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onlight master 2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1" y="792162"/>
            <a:ext cx="5311562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981201"/>
            <a:ext cx="5015753" cy="3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47908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AA83CB1-544C-4F61-B188-840540BC6179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544234"/>
            <a:ext cx="2895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033246"/>
            <a:ext cx="1066800" cy="215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B2D1073-3A28-4BCC-83CB-3C43A712DA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effectLst>
            <a:reflection blurRad="6350" stA="55000" endA="300" endPos="2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200"/>
        </a:spcBef>
        <a:buClr>
          <a:schemeClr val="bg2"/>
        </a:buClr>
        <a:buFontTx/>
        <a:buBlip>
          <a:blip r:embed="rId14"/>
        </a:buBlip>
        <a:defRPr sz="22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onlight master 2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1" y="792162"/>
            <a:ext cx="5311562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981201"/>
            <a:ext cx="5015753" cy="3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47908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2A0EC74-BA1F-4547-A0B2-E5CABFCF4B92}" type="datetime1">
              <a:rPr lang="ru-RU" smtClean="0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544234"/>
            <a:ext cx="2895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033246"/>
            <a:ext cx="1066800" cy="215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B2D1073-3A28-4BCC-83CB-3C43A712DA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effectLst>
            <a:reflection blurRad="6350" stA="55000" endA="300" endPos="2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200"/>
        </a:spcBef>
        <a:buClr>
          <a:schemeClr val="bg2"/>
        </a:buClr>
        <a:buFontTx/>
        <a:buBlip>
          <a:blip r:embed="rId14"/>
        </a:buBlip>
        <a:defRPr sz="22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61.png"/><Relationship Id="rId4" Type="http://schemas.openxmlformats.org/officeDocument/2006/relationships/image" Target="../media/image6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7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Заголовок 1"/>
          <p:cNvSpPr>
            <a:spLocks noGrp="1"/>
          </p:cNvSpPr>
          <p:nvPr>
            <p:ph type="ctrTitle"/>
          </p:nvPr>
        </p:nvSpPr>
        <p:spPr>
          <a:xfrm>
            <a:off x="467544" y="1772816"/>
            <a:ext cx="8139680" cy="338437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Общество с ограниченной ответственностью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ru-RU" sz="6000" dirty="0" smtClean="0"/>
              <a:t>«Научно-Проектная Компания «</a:t>
            </a:r>
            <a:r>
              <a:rPr lang="ru-RU" sz="6000" dirty="0" err="1" smtClean="0"/>
              <a:t>МорТрансНииПроект</a:t>
            </a:r>
            <a:r>
              <a:rPr lang="ru-RU" sz="6000" dirty="0" smtClean="0"/>
              <a:t>»</a:t>
            </a:r>
            <a:endParaRPr lang="ru-RU" sz="6000" dirty="0" smtClean="0">
              <a:latin typeface="Georgia" pitchFamily="18" charset="0"/>
              <a:ea typeface="Adobe Fan Heiti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6632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Calibri" pitchFamily="34" charset="0"/>
              </a:rPr>
              <a:t>127434, г. Москва, Дмитровское ш., д. 9Б, стр. </a:t>
            </a:r>
            <a:r>
              <a:rPr lang="ru-RU" i="1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Calibri" pitchFamily="34" charset="0"/>
              </a:rPr>
              <a:t>Телефон: </a:t>
            </a:r>
            <a:r>
              <a:rPr lang="ru-RU" i="1" dirty="0">
                <a:solidFill>
                  <a:schemeClr val="bg1"/>
                </a:solidFill>
                <a:latin typeface="Calibri" pitchFamily="34" charset="0"/>
              </a:rPr>
              <a:t>(499) 976-02-92</a:t>
            </a:r>
            <a:endParaRPr lang="ru-RU" i="1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ru-RU" i="1" dirty="0" smtClean="0">
                <a:solidFill>
                  <a:schemeClr val="bg1"/>
                </a:solidFill>
                <a:latin typeface="Calibri" pitchFamily="34" charset="0"/>
              </a:rPr>
              <a:t>Факс: </a:t>
            </a:r>
            <a:r>
              <a:rPr lang="ru-RU" i="1" dirty="0">
                <a:solidFill>
                  <a:schemeClr val="bg1"/>
                </a:solidFill>
                <a:latin typeface="Calibri" pitchFamily="34" charset="0"/>
              </a:rPr>
              <a:t>(499) </a:t>
            </a:r>
            <a:r>
              <a:rPr lang="ru-RU" i="1" dirty="0" smtClean="0">
                <a:solidFill>
                  <a:schemeClr val="bg1"/>
                </a:solidFill>
                <a:latin typeface="Calibri" pitchFamily="34" charset="0"/>
              </a:rPr>
              <a:t>976-02-94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Calibri" pitchFamily="34" charset="0"/>
              </a:rPr>
              <a:t>Сайт: </a:t>
            </a:r>
            <a:r>
              <a:rPr lang="en-US" i="1" smtClean="0">
                <a:solidFill>
                  <a:schemeClr val="bg1"/>
                </a:solidFill>
                <a:latin typeface="Calibri" pitchFamily="34" charset="0"/>
              </a:rPr>
              <a:t>mtniip.com</a:t>
            </a:r>
            <a:endParaRPr lang="ru-RU" i="1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ru-RU" i="1" dirty="0" err="1" smtClean="0">
                <a:solidFill>
                  <a:schemeClr val="bg1"/>
                </a:solidFill>
                <a:latin typeface="Calibri" pitchFamily="34" charset="0"/>
              </a:rPr>
              <a:t>E-mail</a:t>
            </a:r>
            <a:r>
              <a:rPr lang="ru-RU" i="1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ru-RU" i="1" dirty="0" err="1" smtClean="0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en-US" i="1" dirty="0" err="1" smtClean="0">
                <a:solidFill>
                  <a:schemeClr val="bg1"/>
                </a:solidFill>
                <a:latin typeface="Calibri" pitchFamily="34" charset="0"/>
              </a:rPr>
              <a:t>tniip</a:t>
            </a:r>
            <a:r>
              <a:rPr lang="ru-RU" i="1" dirty="0" smtClean="0">
                <a:solidFill>
                  <a:schemeClr val="bg1"/>
                </a:solidFill>
                <a:latin typeface="Calibri" pitchFamily="34" charset="0"/>
              </a:rPr>
              <a:t>@</a:t>
            </a:r>
            <a:r>
              <a:rPr lang="ru-RU" i="1" dirty="0" err="1" smtClean="0">
                <a:solidFill>
                  <a:schemeClr val="bg1"/>
                </a:solidFill>
                <a:latin typeface="Calibri" pitchFamily="34" charset="0"/>
              </a:rPr>
              <a:t>mail.ru</a:t>
            </a:r>
            <a:endParaRPr lang="ru-RU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615659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Impact" pitchFamily="34" charset="0"/>
              </a:rPr>
              <a:t>НПК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Impact" pitchFamily="34" charset="0"/>
              </a:rPr>
              <a:t>МорТрансНииПроект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F647FA5F-893D-417F-9F4F-7A79D2E550B0}" type="slidenum">
              <a:rPr lang="ru-RU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 ПАССАЖИРСКИЙ ТЕРМИНАЛ ЛАЗАРЕВСКОЕ 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(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объект Олимпиады 2014)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7114" y="1255689"/>
            <a:ext cx="860977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пирса – 144,0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Длины причалов (пониженных площадок) головной части пирса (№№ 1 и 2) – 40,0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головной части пирса – 47,5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Длина соединительной эстакады – 96,5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головной части пирса равна 11,5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пониженных площадок – 3,0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соединительной эстакады – 5,5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Пассажиропоток морского терминала «Лазаревское» за период навигации составляет 215000 чел./навигация. Среднемесячный пассажиропоток – 35833 чел/мес</a:t>
            </a:r>
            <a:r>
              <a:rPr lang="ru-RU" sz="1400" i="1" dirty="0" smtClean="0">
                <a:solidFill>
                  <a:schemeClr val="bg1"/>
                </a:solidFill>
                <a:latin typeface="Tahoma" pitchFamily="34" charset="0"/>
              </a:rPr>
              <a:t>.</a:t>
            </a:r>
          </a:p>
          <a:p>
            <a:pPr eaLnBrk="1" hangingPunct="1"/>
            <a:endParaRPr lang="ru-RU" sz="1400" i="1" dirty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>
                <a:solidFill>
                  <a:schemeClr val="bg1"/>
                </a:solidFill>
                <a:latin typeface="Tahoma" pitchFamily="34" charset="0"/>
              </a:rPr>
              <a:t>Введен в эксплуатацию в 2011г.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252536" y="791815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  <p:pic>
        <p:nvPicPr>
          <p:cNvPr id="11" name="Рисунок 10" descr="X:\01 - МОРТРАНСНИИПРОЕКТ\5 -САЙТ\ФОТО ОБЪЕКТОВ\Портпункты\Лазаревское\Лазаревское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839" y="3853485"/>
            <a:ext cx="4216320" cy="278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6930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F647FA5F-893D-417F-9F4F-7A79D2E550B0}" type="slidenum">
              <a:rPr lang="ru-RU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 ПАССАЖИРСКИЙ ТЕРМИНАЛ ЛОО 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(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объект Олимпиады - 2014)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7114" y="1255689"/>
            <a:ext cx="860977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пирса – 125,0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Длины причалов (пониженных площадок) головной части пирса (№№ 1 и 2) – 40,0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головной части пирса – 47,5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Длина соединительной эстакады – 77,5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головной части пирса – 11,5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пониженных площадок – 3,0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соединительной эстакады – 5,5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Пассажиропоток морского терминала «</a:t>
            </a:r>
            <a:r>
              <a:rPr lang="ru-RU" sz="1400" i="1" dirty="0" err="1">
                <a:solidFill>
                  <a:schemeClr val="bg1"/>
                </a:solidFill>
                <a:latin typeface="Tahoma" pitchFamily="34" charset="0"/>
              </a:rPr>
              <a:t>Лоо</a:t>
            </a:r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» за период навигации составляет 215000 чел./навигация. Среднемесячный пассажиропоток – 35833 чел/мес</a:t>
            </a:r>
            <a:r>
              <a:rPr lang="ru-RU" sz="1400" i="1" dirty="0" smtClean="0">
                <a:solidFill>
                  <a:schemeClr val="bg1"/>
                </a:solidFill>
                <a:latin typeface="Tahoma" pitchFamily="34" charset="0"/>
              </a:rPr>
              <a:t>.</a:t>
            </a:r>
          </a:p>
          <a:p>
            <a:pPr eaLnBrk="1" hangingPunct="1"/>
            <a:endParaRPr lang="ru-RU" sz="1400" i="1" dirty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>
                <a:solidFill>
                  <a:schemeClr val="bg1"/>
                </a:solidFill>
                <a:latin typeface="Tahoma" pitchFamily="34" charset="0"/>
              </a:rPr>
              <a:t>Введен в эксплуатацию в 2012г.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252536" y="791815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  <p:pic>
        <p:nvPicPr>
          <p:cNvPr id="12" name="Рисунок 11" descr="X:\01 - МОРТРАНСНИИПРОЕКТ\5 -САЙТ\ФОТО ОБЪЕКТОВ\Портпункты\Лоо\DSC0042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3" y="3750466"/>
            <a:ext cx="3888432" cy="291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0081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F647FA5F-893D-417F-9F4F-7A79D2E550B0}" type="slidenum">
              <a:rPr lang="ru-RU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 ПАССАЖИРСКИЙ ТЕРМИНАЛ МАЦЕСТА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(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объект Олимпиады - 2014)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7114" y="1255689"/>
            <a:ext cx="860977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пирса – 162,5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Длины причалов (пониженных площадок) головной части пирса (№№ 1 и 2) – 40,0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головной части пирса – 47,5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Длина соединительной эстакады – 115,0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головной части пирса – 11,5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пониженных площадок – 3,0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соединительной эстакады – 5,5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Пассажиропоток морского терминала «Мацеста» за период навигации составляет 215000 чел./навигация. Среднемесячный пассажиропоток в курортный период – 35833 чел/мес</a:t>
            </a:r>
            <a:r>
              <a:rPr lang="ru-RU" sz="1400" i="1" dirty="0" smtClean="0">
                <a:solidFill>
                  <a:schemeClr val="bg1"/>
                </a:solidFill>
                <a:latin typeface="Tahoma" pitchFamily="34" charset="0"/>
              </a:rPr>
              <a:t>.</a:t>
            </a:r>
          </a:p>
          <a:p>
            <a:pPr eaLnBrk="1" hangingPunct="1"/>
            <a:endParaRPr lang="ru-RU" sz="1400" i="1" dirty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>
                <a:solidFill>
                  <a:schemeClr val="bg1"/>
                </a:solidFill>
                <a:latin typeface="Tahoma" pitchFamily="34" charset="0"/>
              </a:rPr>
              <a:t>Введен в эксплуатацию в 2012г.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252536" y="791815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  <p:pic>
        <p:nvPicPr>
          <p:cNvPr id="7" name="Рисунок 6" descr="X:\01 - МОРТРАНСНИИПРОЕКТ\5 -САЙТ\ФОТО ОБЪЕКТОВ\Портпункты\Мацеста\Мацеста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8800" y="3729263"/>
            <a:ext cx="4626397" cy="30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828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F647FA5F-893D-417F-9F4F-7A79D2E550B0}" type="slidenum">
              <a:rPr lang="ru-RU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 ПАССАЖИРСКИЙ ТЕРМИНАЛ ХОСТА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(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объект Олимпиады - 2014)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7114" y="1255689"/>
            <a:ext cx="860977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пирса – 128,0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Длины причалов (пониженных площадок) головной части пирса (№№ 1 и 2) – 40,0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головной части пирса – 47,5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Длина соединительной эстакады – 80,5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головной части пирса – 11,5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пониженных площадок – 3,0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соединительной эстакады – 5,5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Пассажиропоток морского терминала «Хоста» за период навигации составляет 215000 чел./навигация. Среднемесячный пассажиропоток в курортный период – 35833 чел/мес</a:t>
            </a:r>
            <a:r>
              <a:rPr lang="ru-RU" sz="1400" i="1" dirty="0" smtClean="0">
                <a:solidFill>
                  <a:schemeClr val="bg1"/>
                </a:solidFill>
                <a:latin typeface="Tahoma" pitchFamily="34" charset="0"/>
              </a:rPr>
              <a:t>.</a:t>
            </a:r>
          </a:p>
          <a:p>
            <a:pPr eaLnBrk="1" hangingPunct="1"/>
            <a:endParaRPr lang="ru-RU" sz="1400" i="1" dirty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>
                <a:solidFill>
                  <a:schemeClr val="bg1"/>
                </a:solidFill>
                <a:latin typeface="Tahoma" pitchFamily="34" charset="0"/>
              </a:rPr>
              <a:t>Введен в эксплуатацию в 2012г.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252536" y="791815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  <p:pic>
        <p:nvPicPr>
          <p:cNvPr id="11" name="Рисунок 10" descr="X:\01 - МОРТРАНСНИИПРОЕКТ\5 -САЙТ\ФОТО ОБЪЕКТОВ\Портпункты\Хоста\Хоста 2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123" y="3736547"/>
            <a:ext cx="4437752" cy="295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9522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0"/>
            <a:ext cx="914400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 ВОЛНОЗАЩИТНОЕ СООРУЖЕНИЕ НА АКВАТОРИИ ГРУЗОВОГО РАЙОНА МОРСКОГО ПОРТА СОЧИ В УСТЬЕ Р.МЗЫМТА</a:t>
            </a:r>
          </a:p>
          <a:p>
            <a:pPr algn="ctr">
              <a:defRPr/>
            </a:pP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(Объект Олимпиады - 2014)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61053" y="1419840"/>
            <a:ext cx="403244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Длина: по верху откоса 142,60 м; по низу откоса 169,70 м.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Отметка верха  - плюс 6.0м.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Отметка дна – минус 9,20 м.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Расчетная </a:t>
            </a:r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высота волны – 6,1 м.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Класс капитальности – II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.</a:t>
            </a:r>
          </a:p>
          <a:p>
            <a:pPr eaLnBrk="1" hangingPunct="1"/>
            <a:endParaRPr lang="ru-RU" sz="1400" i="1" dirty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>
                <a:solidFill>
                  <a:schemeClr val="bg2"/>
                </a:solidFill>
                <a:latin typeface="Tahoma" pitchFamily="34" charset="0"/>
              </a:rPr>
              <a:t>Введено в эксплуатацию в 2013 г. 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98674" y="935377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560576" y="1420764"/>
            <a:ext cx="19463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Генеральный план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3192" y="6598222"/>
            <a:ext cx="1066800" cy="215154"/>
          </a:xfrm>
        </p:spPr>
        <p:txBody>
          <a:bodyPr/>
          <a:lstStyle/>
          <a:p>
            <a:pPr>
              <a:defRPr/>
            </a:pPr>
            <a:fld id="{7A0F2D06-07BB-4CBF-A1AA-714932D38DAA}" type="slidenum">
              <a:rPr lang="ru-RU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3971" name="Picture 3" descr="X:\01 - МОРТРАНСПРОЕКТ\3 - ПРОДВИЖЕНИЕ КОМПАНИИ\2_ПРЕЗЕНТАЦИЯ\Доп.материалы_17.01.2013\Мзымта\Лист 2. ГП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500" y="2132856"/>
            <a:ext cx="4680520" cy="425742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C:\Documents and Settings\Ivan\Мои документы\012b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16" y="3502268"/>
            <a:ext cx="3852610" cy="288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4704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ja-JP" sz="1800" b="1" i="1" dirty="0">
                <a:solidFill>
                  <a:schemeClr val="bg2"/>
                </a:solidFill>
                <a:latin typeface="Tahoma" pitchFamily="34" charset="0"/>
                <a:ea typeface="+mn-ea"/>
                <a:cs typeface="Arial" charset="0"/>
              </a:rPr>
              <a:t>ТЕРМИНАЛ НЕФТЕПРОДУКТОВ В ПОРТУ </a:t>
            </a:r>
            <a:r>
              <a:rPr lang="ru-RU" altLang="ja-JP" sz="1800" b="1" i="1" dirty="0" smtClean="0">
                <a:solidFill>
                  <a:schemeClr val="bg2"/>
                </a:solidFill>
                <a:latin typeface="Tahoma" pitchFamily="34" charset="0"/>
                <a:ea typeface="+mn-ea"/>
                <a:cs typeface="Arial" charset="0"/>
              </a:rPr>
              <a:t>НОВОРОССИЙСК </a:t>
            </a:r>
            <a:r>
              <a:rPr lang="ru-RU" altLang="ja-JP" sz="1800" b="1" i="1" dirty="0">
                <a:solidFill>
                  <a:schemeClr val="bg2"/>
                </a:solidFill>
                <a:latin typeface="Tahoma" pitchFamily="34" charset="0"/>
                <a:ea typeface="+mn-ea"/>
                <a:cs typeface="Arial" charset="0"/>
              </a:rPr>
              <a:t/>
            </a:r>
            <a:br>
              <a:rPr lang="ru-RU" altLang="ja-JP" sz="1800" b="1" i="1" dirty="0">
                <a:solidFill>
                  <a:schemeClr val="bg2"/>
                </a:solidFill>
                <a:latin typeface="Tahoma" pitchFamily="34" charset="0"/>
                <a:ea typeface="+mn-ea"/>
                <a:cs typeface="Arial" charset="0"/>
              </a:rPr>
            </a:br>
            <a:r>
              <a:rPr lang="ru-RU" altLang="ja-JP" sz="1800" b="1" i="1" dirty="0">
                <a:solidFill>
                  <a:schemeClr val="bg2"/>
                </a:solidFill>
                <a:latin typeface="Tahoma" pitchFamily="34" charset="0"/>
                <a:ea typeface="+mn-ea"/>
                <a:cs typeface="Arial" charset="0"/>
              </a:rPr>
              <a:t>НА ЧЕРНОМ МОРЕ</a:t>
            </a: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B2650290-F98E-46FA-8017-5FB47C110476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16395" name="Picture 4" descr="Порт Новороссийск - общий вид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764705"/>
            <a:ext cx="3857652" cy="278868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8" name="AutoShape 7"/>
          <p:cNvSpPr>
            <a:spLocks noChangeArrowheads="1"/>
          </p:cNvSpPr>
          <p:nvPr/>
        </p:nvSpPr>
        <p:spPr bwMode="auto">
          <a:xfrm>
            <a:off x="2578999" y="1978718"/>
            <a:ext cx="937756" cy="434859"/>
          </a:xfrm>
          <a:prstGeom prst="flowChartAlternateProces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6399" name="Text Box 8"/>
          <p:cNvSpPr txBox="1">
            <a:spLocks noChangeArrowheads="1"/>
          </p:cNvSpPr>
          <p:nvPr/>
        </p:nvSpPr>
        <p:spPr bwMode="auto">
          <a:xfrm>
            <a:off x="2554562" y="2069541"/>
            <a:ext cx="10028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900" b="1" dirty="0">
                <a:solidFill>
                  <a:srgbClr val="000000"/>
                </a:solidFill>
                <a:latin typeface="Tahoma" pitchFamily="34" charset="0"/>
              </a:rPr>
              <a:t>Пристань №4</a:t>
            </a:r>
          </a:p>
        </p:txBody>
      </p:sp>
      <p:sp>
        <p:nvSpPr>
          <p:cNvPr id="16397" name="AutoShape 9"/>
          <p:cNvSpPr>
            <a:spLocks noChangeArrowheads="1"/>
          </p:cNvSpPr>
          <p:nvPr/>
        </p:nvSpPr>
        <p:spPr bwMode="auto">
          <a:xfrm>
            <a:off x="2336076" y="2159045"/>
            <a:ext cx="208439" cy="579279"/>
          </a:xfrm>
          <a:prstGeom prst="curvedRightArrow">
            <a:avLst>
              <a:gd name="adj1" fmla="val 53382"/>
              <a:gd name="adj2" fmla="val 106765"/>
              <a:gd name="adj3" fmla="val 33333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791728" y="1643604"/>
            <a:ext cx="414340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Мощность терминала - 4 млн. т в год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;</a:t>
            </a:r>
            <a:endParaRPr lang="ru-RU" sz="1400" i="1" dirty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Расчетное судно – танкер НО-47;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Количество </a:t>
            </a:r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причалов – 2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;</a:t>
            </a:r>
            <a:endParaRPr lang="ru-RU" sz="1400" i="1" dirty="0">
              <a:solidFill>
                <a:schemeClr val="bg2"/>
              </a:solidFill>
            </a:endParaRP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Проектная глубина причалов  -  13,5 м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.</a:t>
            </a:r>
          </a:p>
          <a:p>
            <a:pPr eaLnBrk="1" hangingPunct="1"/>
            <a:endParaRPr lang="ru-RU" sz="1400" i="1" dirty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>
                <a:solidFill>
                  <a:schemeClr val="bg2"/>
                </a:solidFill>
                <a:latin typeface="Tahoma" pitchFamily="34" charset="0"/>
              </a:rPr>
              <a:t>Ввод в эксплуатацию  - 2012 г.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427984" y="858011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694712"/>
            <a:ext cx="7397213" cy="304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bg1">
                <a:alpha val="40000"/>
              </a:schemeClr>
            </a:glo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ПЕРЕГРУЗОЧНЫЙ КОМПЛЕКС 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ООО КГС-МОЛ </a:t>
            </a:r>
            <a:endParaRPr lang="ru-RU" b="1" i="1" dirty="0" smtClean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В ПОРТУ ТЕМРЮК (АЗОВСКОЕ 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МОРЕ)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247890" y="1032067"/>
            <a:ext cx="413861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sz="1400" i="1" dirty="0">
              <a:solidFill>
                <a:schemeClr val="bg2"/>
              </a:solidFill>
            </a:endParaRP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Грузооборот (генеральные грузы и контейнеры) – 1000 тыс. т. в год.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Число причалов – 4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Общая длина причального фронта – 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561,0 м</a:t>
            </a:r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Открылок – 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10,88 м</a:t>
            </a:r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Площадь комплекса в ограждении – 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11,29 га.</a:t>
            </a:r>
          </a:p>
          <a:p>
            <a:pPr eaLnBrk="1" hangingPunct="1"/>
            <a:endParaRPr lang="ru-RU" sz="1400" i="1" dirty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>
                <a:solidFill>
                  <a:schemeClr val="bg2"/>
                </a:solidFill>
                <a:latin typeface="Tahoma" pitchFamily="34" charset="0"/>
              </a:rPr>
              <a:t>Введен в эксплуатацию в 2013г.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836712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  <p:pic>
        <p:nvPicPr>
          <p:cNvPr id="19464" name="Picture 7" descr="Лист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629914"/>
            <a:ext cx="4275369" cy="301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512" y="3090202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Ситуационный план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5445224"/>
            <a:ext cx="19442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000" b="1" i="1" dirty="0" smtClean="0"/>
              <a:t>Проектируемый комплекс</a:t>
            </a:r>
          </a:p>
          <a:p>
            <a:pPr algn="r"/>
            <a:r>
              <a:rPr lang="ru-RU" sz="1000" b="1" i="1" dirty="0" smtClean="0"/>
              <a:t>ООО «КГС-МОЛ»</a:t>
            </a:r>
            <a:endParaRPr lang="ru-RU" sz="1000" b="1" i="1" dirty="0"/>
          </a:p>
        </p:txBody>
      </p:sp>
      <p:cxnSp>
        <p:nvCxnSpPr>
          <p:cNvPr id="14" name="Прямая соединительная линия 13"/>
          <p:cNvCxnSpPr>
            <a:stCxn id="10" idx="3"/>
          </p:cNvCxnSpPr>
          <p:nvPr/>
        </p:nvCxnSpPr>
        <p:spPr>
          <a:xfrm>
            <a:off x="2699792" y="5645279"/>
            <a:ext cx="432048" cy="879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2843808" y="5661248"/>
            <a:ext cx="360040" cy="36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3131840" y="5589240"/>
            <a:ext cx="72008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IMAG048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937" y="845062"/>
            <a:ext cx="4270169" cy="266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SDC1588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898" y="3629914"/>
            <a:ext cx="4292134" cy="301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44624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ПРИЧАЛЫ С МОНТАЖНО-СБОРОЧНОЙ ПЛОЩАДКОЙ ДЛЯ НЕФТЕДОБЫВАЮЩИХ ПЛАТФОРМ КОМПАНИИ «ЛУКОЙЛ</a:t>
            </a: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»</a:t>
            </a:r>
            <a:endParaRPr lang="en-US" b="1" i="1" dirty="0" smtClean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В КАСПИЙСКОМ МОРЕ</a:t>
            </a:r>
            <a:endParaRPr lang="en-US" b="1" i="1" dirty="0" smtClean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500034" y="1428736"/>
            <a:ext cx="4138612" cy="131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Площадь площадки – 21 042 м</a:t>
            </a:r>
            <a:r>
              <a:rPr lang="ru-RU" sz="1400" i="1" baseline="30000" dirty="0">
                <a:solidFill>
                  <a:schemeClr val="bg2"/>
                </a:solidFill>
                <a:latin typeface="Tahoma" pitchFamily="34" charset="0"/>
              </a:rPr>
              <a:t>2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Глубина у причала – 6,0 м;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Расчетные нагрузки – от 10 до 100 т/м</a:t>
            </a:r>
            <a:r>
              <a:rPr lang="ru-RU" sz="1400" i="1" baseline="30000" dirty="0">
                <a:solidFill>
                  <a:schemeClr val="bg2"/>
                </a:solidFill>
                <a:latin typeface="Tahoma" pitchFamily="34" charset="0"/>
              </a:rPr>
              <a:t>2</a:t>
            </a:r>
          </a:p>
          <a:p>
            <a:pPr eaLnBrk="1" hangingPunct="1"/>
            <a:endParaRPr lang="ru-RU" sz="1400" b="1" i="1" dirty="0" smtClean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 smtClean="0">
                <a:solidFill>
                  <a:schemeClr val="bg2"/>
                </a:solidFill>
                <a:latin typeface="Tahoma" pitchFamily="34" charset="0"/>
              </a:rPr>
              <a:t>Ввод </a:t>
            </a:r>
            <a:r>
              <a:rPr lang="ru-RU" sz="1400" b="1" i="1" dirty="0">
                <a:solidFill>
                  <a:schemeClr val="bg2"/>
                </a:solidFill>
                <a:latin typeface="Tahoma" pitchFamily="34" charset="0"/>
              </a:rPr>
              <a:t>в эксплуатацию  - 2013 г.</a:t>
            </a:r>
            <a:endParaRPr lang="ru-RU" sz="1400" b="1" i="1" dirty="0" smtClean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endParaRPr lang="ru-RU" sz="1400" b="1" i="1" baseline="30000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57224" y="928670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  <p:pic>
        <p:nvPicPr>
          <p:cNvPr id="20498" name="Picture 18" descr="D:\Приложения №№1-3_Page_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78" y="3750535"/>
            <a:ext cx="3456384" cy="29837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658725" y="3264240"/>
            <a:ext cx="14782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План 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733783"/>
            <a:ext cx="4024823" cy="301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X:\01 - МОРТРАНСНИИПРОЕКТ\5 -САЙТ\ФОТО ОБЪЕКТОВ\Ильинское\Установка ЦТП на ОБ-1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317" y="1244836"/>
            <a:ext cx="4024823" cy="212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08906" y="3358286"/>
            <a:ext cx="45496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 err="1">
                <a:solidFill>
                  <a:schemeClr val="bg2"/>
                </a:solidFill>
                <a:latin typeface="Tahoma" pitchFamily="34" charset="0"/>
              </a:rPr>
              <a:t>Надвижка</a:t>
            </a: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 на транспортно-монтажную баржу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7107" y="6535848"/>
            <a:ext cx="1066800" cy="215154"/>
          </a:xfrm>
        </p:spPr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46613686-6FB0-4FF7-8982-DB4DDE26CD30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1754" name="Text Box 2"/>
          <p:cNvSpPr txBox="1">
            <a:spLocks noChangeArrowheads="1"/>
          </p:cNvSpPr>
          <p:nvPr/>
        </p:nvSpPr>
        <p:spPr bwMode="auto">
          <a:xfrm>
            <a:off x="6228184" y="3140968"/>
            <a:ext cx="20794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Ситуационный план</a:t>
            </a: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44625"/>
            <a:ext cx="91440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РАЗВИТИЕ ПОРТА ШАХТЕРСК</a:t>
            </a:r>
            <a:endParaRPr lang="en-US" b="1" i="1" dirty="0" smtClean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539552" y="1124744"/>
            <a:ext cx="41386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 Грузооборот 10,0 млн. тонн угля в год</a:t>
            </a:r>
          </a:p>
          <a:p>
            <a:pPr eaLnBrk="1" hangingPunct="1"/>
            <a:endParaRPr lang="ru-RU" sz="1400" i="1" dirty="0" smtClean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В состав гидротехнических сооружений входят: 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– Оградительный мол №1, длиной 545,0 м;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– Оградительный мол №2, длиной 370,0 м;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– Причал типа больверк, длиной 275,0 м;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– </a:t>
            </a:r>
            <a:r>
              <a:rPr lang="ru-RU" sz="1400" i="1" dirty="0" err="1" smtClean="0">
                <a:solidFill>
                  <a:schemeClr val="bg2"/>
                </a:solidFill>
                <a:latin typeface="Tahoma" pitchFamily="34" charset="0"/>
              </a:rPr>
              <a:t>Берегоукрепление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, общая длина 1050,0 м;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– Защитная дамба, длиной 770,0 м.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87624" y="620688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195736" y="3140968"/>
            <a:ext cx="14782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План 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14" name="Рисунок 13" descr="План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520973"/>
            <a:ext cx="5400600" cy="3037640"/>
          </a:xfrm>
          <a:prstGeom prst="rect">
            <a:avLst/>
          </a:prstGeom>
        </p:spPr>
      </p:pic>
      <p:pic>
        <p:nvPicPr>
          <p:cNvPr id="15" name="Рисунок 14" descr="Ситуационный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063" y="3547160"/>
            <a:ext cx="2926409" cy="3022807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876256" y="620688"/>
            <a:ext cx="8162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Разрез</a:t>
            </a:r>
          </a:p>
        </p:txBody>
      </p:sp>
      <p:pic>
        <p:nvPicPr>
          <p:cNvPr id="17" name="Рисунок 16" descr="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005934"/>
            <a:ext cx="2169546" cy="213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46613686-6FB0-4FF7-8982-DB4DDE26CD30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44624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СТРОИТЕЛЬСТВО ПРИЧАЛЬНЫХ СООРУЖЕНИЙ УДАЛЕННОГО МОРСКОГО ТЕРМИНАЛА ПОРТА ВЫСОЦК НА МЫСЕ ПУТЕВОЙ</a:t>
            </a:r>
            <a:endParaRPr lang="en-US" b="1" i="1" dirty="0" smtClean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122800" y="1269670"/>
            <a:ext cx="5832648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Грузооборот 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– </a:t>
            </a:r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1664 тыс. т. в год.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Число причалов – 3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Общая длина причального фронта – 438,9 м.</a:t>
            </a:r>
          </a:p>
          <a:p>
            <a:pPr eaLnBrk="1" hangingPunct="1"/>
            <a:r>
              <a:rPr lang="ru-RU" sz="1400" i="1" dirty="0" err="1">
                <a:solidFill>
                  <a:schemeClr val="bg2"/>
                </a:solidFill>
                <a:latin typeface="Tahoma" pitchFamily="34" charset="0"/>
              </a:rPr>
              <a:t>Берегоукрепление</a:t>
            </a:r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 – 75,9м.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Площадь территории в границах ограждения – 2,49га.</a:t>
            </a:r>
          </a:p>
          <a:p>
            <a:pPr eaLnBrk="1" hangingPunct="1"/>
            <a:endParaRPr lang="ru-RU" sz="1400" i="1" dirty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>
                <a:solidFill>
                  <a:schemeClr val="bg2"/>
                </a:solidFill>
                <a:latin typeface="Tahoma" pitchFamily="34" charset="0"/>
              </a:rPr>
              <a:t>Введен в эксплуатацию в 2014г</a:t>
            </a:r>
            <a:endParaRPr lang="ru-RU" sz="1400" b="1" i="1" dirty="0" smtClean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endParaRPr lang="ru-RU" sz="1400" i="1" baseline="30000" dirty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endParaRPr lang="ru-RU" sz="1400" i="1" baseline="30000" dirty="0" smtClean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86539" y="931116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252587" y="721072"/>
            <a:ext cx="14782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План 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16" name="Рисунок 15" descr="Генплан 25.0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115" y="1137525"/>
            <a:ext cx="3407235" cy="2690821"/>
          </a:xfrm>
          <a:prstGeom prst="rect">
            <a:avLst/>
          </a:prstGeom>
        </p:spPr>
      </p:pic>
      <p:pic>
        <p:nvPicPr>
          <p:cNvPr id="11" name="Рисунок 10" descr="X:\01 - МОРТРАНСНИИПРОЕКТ\5 -САЙТ\ФОТО ОБЪЕКТОВ\Высоцк\Изображение 676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64" y="3003331"/>
            <a:ext cx="4854442" cy="36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X:\01 - МОРТРАНСНИИПРОЕКТ\5 -САЙТ\ФОТО ОБЪЕКТОВ\Высоцк\Изображение 692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8116" y="4081651"/>
            <a:ext cx="3407235" cy="256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5535" y="1340768"/>
            <a:ext cx="1944216" cy="504056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55775" y="1340768"/>
            <a:ext cx="1944216" cy="504056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6015" y="1340768"/>
            <a:ext cx="1944216" cy="504056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76255" y="1340768"/>
            <a:ext cx="1944216" cy="504056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395536" y="2060848"/>
            <a:ext cx="2016224" cy="33959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93663" indent="-93663" eaLnBrk="1" hangingPunct="1">
              <a:lnSpc>
                <a:spcPct val="150000"/>
              </a:lnSpc>
              <a:buFontTx/>
              <a:buChar char="-"/>
            </a:pP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разработка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проектов морских портов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;</a:t>
            </a:r>
            <a:endParaRPr lang="en-US" sz="1400" i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93663" indent="-93663" eaLnBrk="1" hangingPunct="1">
              <a:lnSpc>
                <a:spcPct val="150000"/>
              </a:lnSpc>
              <a:buFontTx/>
              <a:buChar char="-"/>
            </a:pP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разработка проектов</a:t>
            </a:r>
            <a:r>
              <a:rPr lang="en-US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планировки территории;</a:t>
            </a:r>
            <a:endParaRPr lang="ru-RU" sz="14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93663" indent="-93663" eaLnBrk="1" hangingPunct="1">
              <a:lnSpc>
                <a:spcPct val="150000"/>
              </a:lnSpc>
              <a:buFontTx/>
              <a:buChar char="-"/>
            </a:pP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авторский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надзор в период строительства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;</a:t>
            </a:r>
            <a:endParaRPr lang="ru-RU" sz="14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804247" y="1690930"/>
            <a:ext cx="2016225" cy="39703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85725" indent="-85725" eaLnBrk="1" hangingPunct="1">
              <a:lnSpc>
                <a:spcPct val="150000"/>
              </a:lnSpc>
            </a:pP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математическое моделирование волнового и </a:t>
            </a:r>
            <a:r>
              <a:rPr lang="ru-RU" sz="1400" i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литодинамического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режимов морских побережий;</a:t>
            </a:r>
          </a:p>
          <a:p>
            <a:pPr marL="85725" indent="-85725" eaLnBrk="1" hangingPunct="1">
              <a:lnSpc>
                <a:spcPct val="150000"/>
              </a:lnSpc>
            </a:pP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математическое моделирование защищенности портовых акваторий от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волнения.</a:t>
            </a:r>
            <a:endParaRPr lang="ru-RU" sz="14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483768" y="2017167"/>
            <a:ext cx="2160240" cy="36471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93663" indent="-93663" eaLnBrk="1" hangingPunct="1">
              <a:lnSpc>
                <a:spcPct val="150000"/>
              </a:lnSpc>
              <a:buFontTx/>
              <a:buChar char="-"/>
            </a:pP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сопровождение проектов;</a:t>
            </a:r>
          </a:p>
          <a:p>
            <a:pPr marL="93663" indent="-93663" eaLnBrk="1" hangingPunct="1">
              <a:lnSpc>
                <a:spcPct val="150000"/>
              </a:lnSpc>
              <a:buFontTx/>
              <a:buChar char="-"/>
            </a:pP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получение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согласований и разрешений на проектирование и строительство в соответствии с законодательством Российской Федерации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;</a:t>
            </a:r>
            <a:endParaRPr lang="ru-RU" sz="14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716015" y="1628800"/>
            <a:ext cx="1944216" cy="42535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93663" indent="-93663" eaLnBrk="1" hangingPunct="1">
              <a:lnSpc>
                <a:spcPct val="150000"/>
              </a:lnSpc>
              <a:buFontTx/>
              <a:buChar char="-"/>
            </a:pP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маркетинговые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исследования грузовой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базы;</a:t>
            </a:r>
          </a:p>
          <a:p>
            <a:pPr marL="93663" indent="-93663" eaLnBrk="1" hangingPunct="1">
              <a:lnSpc>
                <a:spcPct val="150000"/>
              </a:lnSpc>
              <a:buFontTx/>
              <a:buChar char="-"/>
            </a:pP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прогноз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потребностей портовых мощностей;</a:t>
            </a:r>
          </a:p>
          <a:p>
            <a:pPr marL="93663" indent="-93663" eaLnBrk="1" hangingPunct="1">
              <a:lnSpc>
                <a:spcPct val="150000"/>
              </a:lnSpc>
              <a:buFontTx/>
              <a:buChar char="-"/>
            </a:pP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разработка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нормативных документов в области проектирования морских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портов;</a:t>
            </a:r>
            <a:endParaRPr lang="ru-RU" sz="14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548680"/>
            <a:ext cx="9144000" cy="33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ПРЕДМЕТ ДЕЯТЕЛЬНОСТИ КОМПАНИИ: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421461"/>
            <a:ext cx="762000" cy="365125"/>
          </a:xfrm>
        </p:spPr>
        <p:txBody>
          <a:bodyPr/>
          <a:lstStyle/>
          <a:p>
            <a:pPr>
              <a:defRPr/>
            </a:pPr>
            <a:fld id="{80726252-CB8A-4C13-8C53-27BF99DB76A5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УГОЛЬНЫЙ ТЕРМИНАЛ НА ОСТРОВЕ </a:t>
            </a: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САХАЛИН</a:t>
            </a:r>
            <a:r>
              <a:rPr lang="en-US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 (</a:t>
            </a: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МЫС ИЗЫЛЬМЕТЬЕВО)</a:t>
            </a:r>
            <a:endParaRPr lang="ru-RU" b="1" i="1" dirty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539552" y="1082772"/>
            <a:ext cx="41386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Число причалов – 2;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Мощность терминала – 10 млн. т /год;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Расчетное судно – СН-163;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Глубина у причала – 19,6 м.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2428" y="654144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327650" y="2154342"/>
            <a:ext cx="19463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Генеральный план</a:t>
            </a:r>
          </a:p>
        </p:txBody>
      </p:sp>
      <p:pic>
        <p:nvPicPr>
          <p:cNvPr id="22535" name="Picture 7" descr="Приложение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3781425" cy="4176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Приложение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" t="10564" r="25198" b="5026"/>
          <a:stretch>
            <a:fillRect/>
          </a:stretch>
        </p:blipFill>
        <p:spPr bwMode="auto">
          <a:xfrm>
            <a:off x="5031533" y="4816090"/>
            <a:ext cx="3644923" cy="19972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603169" y="4465227"/>
            <a:ext cx="8162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Разрез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86446" y="428604"/>
            <a:ext cx="20794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Ситуационный план</a:t>
            </a:r>
          </a:p>
        </p:txBody>
      </p:sp>
      <p:pic>
        <p:nvPicPr>
          <p:cNvPr id="12" name="Picture 1" descr="D:\Ситуационный план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037" y="821889"/>
            <a:ext cx="2582964" cy="36433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6" name="Овал 15"/>
          <p:cNvSpPr/>
          <p:nvPr/>
        </p:nvSpPr>
        <p:spPr>
          <a:xfrm>
            <a:off x="6388029" y="3214686"/>
            <a:ext cx="755739" cy="7590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0" y="6642846"/>
            <a:ext cx="1066800" cy="21515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613686-6FB0-4FF7-8982-DB4DDE26CD30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РЕКОНСТРУКЦИЯ  УГОЛЬНОГО ТЕРМИНАЛА 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В ПОРТУ ХОЛМСК</a:t>
            </a:r>
            <a:b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</a:b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(О. САХАЛИН)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433387" y="1179329"/>
            <a:ext cx="413861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Число причалов – 1;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Мощность терминала – 3 млн. т /год;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Расчетное судно – «Дмитрий Донской»,   	дедвейт 19 885 т;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Глубина у причала – 11,31 м.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98619" y="836712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47168" y="2658318"/>
            <a:ext cx="19463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Генеральный план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56925" y="3874464"/>
            <a:ext cx="8162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Разрез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42545" y="764704"/>
            <a:ext cx="20794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Ситуационный план</a:t>
            </a:r>
          </a:p>
        </p:txBody>
      </p:sp>
      <p:pic>
        <p:nvPicPr>
          <p:cNvPr id="23562" name="Picture 12" descr="Приложение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28" t="12193" r="12582" b="17102"/>
          <a:stretch>
            <a:fillRect/>
          </a:stretch>
        </p:blipFill>
        <p:spPr bwMode="auto">
          <a:xfrm>
            <a:off x="5436096" y="4166560"/>
            <a:ext cx="3384550" cy="2554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3" descr="Приложение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1398" r="27277" b="25046"/>
          <a:stretch>
            <a:fillRect/>
          </a:stretch>
        </p:blipFill>
        <p:spPr bwMode="auto">
          <a:xfrm>
            <a:off x="288280" y="3018681"/>
            <a:ext cx="50038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7" name="Picture 1" descr="D:\Приложение 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8231" y="1088382"/>
            <a:ext cx="2428892" cy="276391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3192" y="6598222"/>
            <a:ext cx="1066800" cy="215154"/>
          </a:xfrm>
        </p:spPr>
        <p:txBody>
          <a:bodyPr/>
          <a:lstStyle/>
          <a:p>
            <a:pPr>
              <a:defRPr/>
            </a:pPr>
            <a:fld id="{7A0F2D06-07BB-4CBF-A1AA-714932D38DAA}" type="slidenum">
              <a:rPr lang="ru-RU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-29229" y="23160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ОГРАДИТЕЛЬНЫЕ СООРУЖЕНИЯ ВОДОЗАБОРА МОРСКОЙ ВОДЫ ДЛЯ ОХЛАЖДЕНИЯ ПЕРВОГО И ВТОРОГО ЭНЕРГОБЛОКОВ АЭС КУДАНКУЛАМ (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Республика Индия)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393650" y="1844824"/>
            <a:ext cx="43924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Общая длина сооружений – 4,5 км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;</a:t>
            </a:r>
            <a:endParaRPr lang="ru-RU" sz="1400" i="1" dirty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Глубина – 4 – 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18 </a:t>
            </a:r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м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;</a:t>
            </a:r>
            <a:endParaRPr lang="ru-RU" sz="1400" i="1" dirty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Масса тетраподов – 5 – 20 т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Класс капитальности сооружения – I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.</a:t>
            </a:r>
          </a:p>
          <a:p>
            <a:pPr eaLnBrk="1" hangingPunct="1"/>
            <a:endParaRPr lang="ru-RU" sz="1400" i="1" dirty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 smtClean="0">
                <a:solidFill>
                  <a:schemeClr val="bg2"/>
                </a:solidFill>
                <a:latin typeface="Tahoma" pitchFamily="34" charset="0"/>
              </a:rPr>
              <a:t>Дата ввода </a:t>
            </a:r>
            <a:r>
              <a:rPr lang="ru-RU" sz="1400" b="1" i="1" dirty="0">
                <a:solidFill>
                  <a:schemeClr val="bg2"/>
                </a:solidFill>
                <a:latin typeface="Tahoma" pitchFamily="34" charset="0"/>
              </a:rPr>
              <a:t>АЭС в эксплуатацию – октябрь 2013 </a:t>
            </a:r>
            <a:r>
              <a:rPr lang="ru-RU" sz="1400" b="1" i="1" dirty="0" smtClean="0">
                <a:solidFill>
                  <a:schemeClr val="bg2"/>
                </a:solidFill>
                <a:latin typeface="Tahoma" pitchFamily="34" charset="0"/>
              </a:rPr>
              <a:t>г.</a:t>
            </a:r>
            <a:endParaRPr lang="ru-RU" sz="1400" b="1" i="1" dirty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endParaRPr lang="ru-RU" sz="1400" i="1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576" y="1182749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9672" y="3586751"/>
            <a:ext cx="19463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Генеральный план</a:t>
            </a:r>
          </a:p>
        </p:txBody>
      </p:sp>
      <p:pic>
        <p:nvPicPr>
          <p:cNvPr id="24585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9"/>
          <a:stretch>
            <a:fillRect/>
          </a:stretch>
        </p:blipFill>
        <p:spPr bwMode="auto">
          <a:xfrm>
            <a:off x="4932039" y="981129"/>
            <a:ext cx="4091533" cy="2733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0A224771-28B2-45AF-BED5-1A00B0ACE05D}" type="slidenum">
              <a:rPr lang="ru-RU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682" name="Picture 2" descr="D:\Генплан.Вариант II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794" y="3960614"/>
            <a:ext cx="3876200" cy="2660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water intake structur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39" y="3960614"/>
            <a:ext cx="4096020" cy="266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СТРОИТЕЛЬСТВО </a:t>
            </a: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 ПЛОЩАДОК ДЛЯ ОПОР МОСТОВОГО ПЕРЕХОДА </a:t>
            </a:r>
            <a:b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</a:b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НА ОСТРОВ 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«</a:t>
            </a: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РУССКИЙ» В 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г .ВЛАДИВОСТОКЕ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64088" y="908720"/>
            <a:ext cx="31229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Первая очередь строительства</a:t>
            </a:r>
          </a:p>
        </p:txBody>
      </p:sp>
      <p:pic>
        <p:nvPicPr>
          <p:cNvPr id="25608" name="Picture 2" descr="D:\Проекты\Презентация Мортранспроект\Мост\P40548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247274"/>
            <a:ext cx="3607576" cy="269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46613686-6FB0-4FF7-8982-DB4DDE26CD30}" type="slidenum">
              <a:rPr lang="ru-RU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5047" y="1963805"/>
            <a:ext cx="413861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Количество – 2.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Глубины фарватера - до 50 м.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Глубины установки – до 37 м.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Высота волн – до 6 м.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Навал ледяных полей толщиной – до 0,7 м.</a:t>
            </a: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Крепление откосов – камень, </a:t>
            </a:r>
            <a:r>
              <a:rPr lang="ru-RU" sz="1400" i="1" dirty="0" err="1">
                <a:solidFill>
                  <a:schemeClr val="bg2"/>
                </a:solidFill>
                <a:latin typeface="Tahoma" pitchFamily="34" charset="0"/>
              </a:rPr>
              <a:t>гексабиты</a:t>
            </a:r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. </a:t>
            </a:r>
          </a:p>
          <a:p>
            <a:pPr eaLnBrk="1" hangingPunct="1"/>
            <a:r>
              <a:rPr lang="ru-RU" sz="1400" b="1" i="1" dirty="0">
                <a:solidFill>
                  <a:schemeClr val="bg2"/>
                </a:solidFill>
                <a:latin typeface="Tahoma" pitchFamily="34" charset="0"/>
              </a:rPr>
              <a:t>Год постройки -2010.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03880" y="1412776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14" name="Рисунок 13" descr="http://rusmost.ru/images/about/project4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082073"/>
            <a:ext cx="4248707" cy="239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Владивосток с высоты птичьего полета (Фото) - Фотоальбом - Правда.Ру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7" y="4082073"/>
            <a:ext cx="360757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РАЗРАБОТКА ПРОЕКТА МОРСКИХ ГИДРОТЕХНИЧЕСКИХ СООРУЖЕНИЙ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АЭС «АККУЮ» С БЛОКАМИ №1, №2, №3, №4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721419" y="1394192"/>
            <a:ext cx="41386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Общая длина сооружений – 1,9 км;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Глубина – 4 – 22 м;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Масса </a:t>
            </a:r>
            <a:r>
              <a:rPr lang="ru-RU" sz="1400" i="1" dirty="0" err="1" smtClean="0">
                <a:solidFill>
                  <a:schemeClr val="bg2"/>
                </a:solidFill>
                <a:latin typeface="Tahoma" pitchFamily="34" charset="0"/>
              </a:rPr>
              <a:t>гексабитов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 – 5 – 20 т.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86651" y="1002214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07765" y="2636912"/>
            <a:ext cx="19463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Генеральный план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28184" y="1002214"/>
            <a:ext cx="20794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Ситуационный план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3192" y="6598222"/>
            <a:ext cx="1066800" cy="215154"/>
          </a:xfrm>
        </p:spPr>
        <p:txBody>
          <a:bodyPr/>
          <a:lstStyle/>
          <a:p>
            <a:pPr>
              <a:defRPr/>
            </a:pPr>
            <a:fld id="{7A0F2D06-07BB-4CBF-A1AA-714932D38DAA}" type="slidenum">
              <a:rPr lang="ru-RU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S200016510113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600450" cy="2414587"/>
          </a:xfrm>
          <a:prstGeom prst="rect">
            <a:avLst/>
          </a:prstGeom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 bwMode="auto">
          <a:xfrm>
            <a:off x="7885038" y="1917030"/>
            <a:ext cx="287337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схема объекта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3212976"/>
            <a:ext cx="5002875" cy="3329494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2405201147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3861048"/>
            <a:ext cx="3600450" cy="2681422"/>
          </a:xfrm>
          <a:prstGeom prst="rect">
            <a:avLst/>
          </a:prstGeom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444208" y="2636912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smtClean="0">
                <a:solidFill>
                  <a:schemeClr val="bg2"/>
                </a:solidFill>
                <a:latin typeface="Tahoma" pitchFamily="34" charset="0"/>
              </a:rPr>
              <a:t>Средиземное</a:t>
            </a:r>
            <a:r>
              <a:rPr lang="ru-RU" sz="1000" dirty="0" smtClean="0"/>
              <a:t> </a:t>
            </a:r>
            <a:r>
              <a:rPr lang="ru-RU" sz="1000" i="1" dirty="0" smtClean="0">
                <a:solidFill>
                  <a:schemeClr val="bg2"/>
                </a:solidFill>
                <a:latin typeface="Tahoma" pitchFamily="34" charset="0"/>
              </a:rPr>
              <a:t>море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ages from Декларация ПЗ Том 1-2_Page_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0072" y="2780928"/>
            <a:ext cx="3534376" cy="187220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КОМПЛЕКС БЕРЕГОВОЙ ИНФРАСТРУКТУРЫ</a:t>
            </a:r>
            <a:r>
              <a:rPr lang="en-US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В МОРСКОМ ПОРТУ ГЕЛЕНДЖИК</a:t>
            </a:r>
            <a:endParaRPr lang="ru-RU" b="1" i="1" dirty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251521" y="1052736"/>
            <a:ext cx="85689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200" i="1" dirty="0" smtClean="0">
                <a:solidFill>
                  <a:schemeClr val="bg2"/>
                </a:solidFill>
                <a:latin typeface="Tahoma" pitchFamily="34" charset="0"/>
              </a:rPr>
              <a:t>– Грузопассажирский порт </a:t>
            </a:r>
          </a:p>
          <a:p>
            <a:pPr eaLnBrk="1" hangingPunct="1"/>
            <a:r>
              <a:rPr lang="en-US" sz="1200" i="1" dirty="0" smtClean="0">
                <a:solidFill>
                  <a:schemeClr val="bg2"/>
                </a:solidFill>
                <a:latin typeface="Tahoma" pitchFamily="34" charset="0"/>
              </a:rPr>
              <a:t>  - </a:t>
            </a:r>
            <a:r>
              <a:rPr lang="ru-RU" sz="1200" i="1" dirty="0" smtClean="0">
                <a:solidFill>
                  <a:schemeClr val="bg2"/>
                </a:solidFill>
                <a:latin typeface="Tahoma" pitchFamily="34" charset="0"/>
              </a:rPr>
              <a:t>пассажирооборот составляет – 19 600 чел./год; </a:t>
            </a:r>
          </a:p>
          <a:p>
            <a:pPr eaLnBrk="1" hangingPunct="1"/>
            <a:r>
              <a:rPr lang="en-US" sz="1200" i="1" dirty="0" smtClean="0">
                <a:solidFill>
                  <a:schemeClr val="bg2"/>
                </a:solidFill>
                <a:latin typeface="Tahoma" pitchFamily="34" charset="0"/>
              </a:rPr>
              <a:t>  - </a:t>
            </a:r>
            <a:r>
              <a:rPr lang="ru-RU" sz="1200" i="1" dirty="0" smtClean="0">
                <a:solidFill>
                  <a:schemeClr val="bg2"/>
                </a:solidFill>
                <a:latin typeface="Tahoma" pitchFamily="34" charset="0"/>
              </a:rPr>
              <a:t>грузооборот (импорт) составляет – 0,8 млн. тонн в год.</a:t>
            </a:r>
          </a:p>
          <a:p>
            <a:pPr eaLnBrk="1" hangingPunct="1"/>
            <a:r>
              <a:rPr lang="ru-RU" sz="1200" i="1" dirty="0" smtClean="0">
                <a:solidFill>
                  <a:schemeClr val="bg2"/>
                </a:solidFill>
                <a:latin typeface="Tahoma" pitchFamily="34" charset="0"/>
              </a:rPr>
              <a:t>– Яхт-клуб с комплексом стоянок яхт на воде </a:t>
            </a:r>
          </a:p>
          <a:p>
            <a:pPr eaLnBrk="1" hangingPunct="1"/>
            <a:r>
              <a:rPr lang="en-US" sz="1200" i="1" dirty="0" smtClean="0">
                <a:solidFill>
                  <a:schemeClr val="bg2"/>
                </a:solidFill>
                <a:latin typeface="Tahoma" pitchFamily="34" charset="0"/>
              </a:rPr>
              <a:t>  - </a:t>
            </a:r>
            <a:r>
              <a:rPr lang="ru-RU" sz="1200" i="1" dirty="0" smtClean="0">
                <a:solidFill>
                  <a:schemeClr val="bg2"/>
                </a:solidFill>
                <a:latin typeface="Tahoma" pitchFamily="34" charset="0"/>
              </a:rPr>
              <a:t>базирование 200 единиц морских яхт следующих размеров: 12м, 15м, 20м, 30м, 40м, 50м и 60м.</a:t>
            </a:r>
          </a:p>
          <a:p>
            <a:pPr eaLnBrk="1" hangingPunct="1"/>
            <a:r>
              <a:rPr lang="ru-RU" sz="1200" i="1" dirty="0" smtClean="0">
                <a:solidFill>
                  <a:schemeClr val="bg2"/>
                </a:solidFill>
                <a:latin typeface="Tahoma" pitchFamily="34" charset="0"/>
              </a:rPr>
              <a:t>– </a:t>
            </a:r>
            <a:r>
              <a:rPr lang="ru-RU" sz="1200" i="1" dirty="0" err="1" smtClean="0">
                <a:solidFill>
                  <a:schemeClr val="bg2"/>
                </a:solidFill>
                <a:latin typeface="Tahoma" pitchFamily="34" charset="0"/>
              </a:rPr>
              <a:t>Гостинично-развлекательная</a:t>
            </a:r>
            <a:r>
              <a:rPr lang="ru-RU" sz="1200" i="1" dirty="0" smtClean="0">
                <a:solidFill>
                  <a:schemeClr val="bg2"/>
                </a:solidFill>
                <a:latin typeface="Tahoma" pitchFamily="34" charset="0"/>
              </a:rPr>
              <a:t> зона с зоной индивидуальной жилой застройки.</a:t>
            </a:r>
          </a:p>
          <a:p>
            <a:pPr eaLnBrk="1" hangingPunct="1"/>
            <a:r>
              <a:rPr lang="en-US" sz="1200" i="1" dirty="0" smtClean="0">
                <a:solidFill>
                  <a:schemeClr val="bg2"/>
                </a:solidFill>
                <a:latin typeface="Tahoma" pitchFamily="34" charset="0"/>
              </a:rPr>
              <a:t>  - </a:t>
            </a:r>
            <a:r>
              <a:rPr lang="ru-RU" sz="1200" i="1" dirty="0" smtClean="0">
                <a:solidFill>
                  <a:schemeClr val="bg2"/>
                </a:solidFill>
                <a:latin typeface="Tahoma" pitchFamily="34" charset="0"/>
              </a:rPr>
              <a:t>комплекс зданий различного функционального назначения для создания полноценного отдыха туристов.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411760" y="692696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47664" y="2420888"/>
            <a:ext cx="19463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Генеральный план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450192" y="2420888"/>
            <a:ext cx="9589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Разрезы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3192" y="6598222"/>
            <a:ext cx="1066800" cy="215154"/>
          </a:xfrm>
        </p:spPr>
        <p:txBody>
          <a:bodyPr/>
          <a:lstStyle/>
          <a:p>
            <a:pPr>
              <a:defRPr/>
            </a:pPr>
            <a:fld id="{7A0F2D06-07BB-4CBF-A1AA-714932D38DAA}" type="slidenum">
              <a:rPr lang="ru-RU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2780927"/>
            <a:ext cx="4224862" cy="396487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Pages from Декларация ПЗ Том 1-2_Page_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6056" y="4653136"/>
            <a:ext cx="3528392" cy="208823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394408" y="4653136"/>
            <a:ext cx="28803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39" descr="01d355564a1bd1oright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305983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448848"/>
            <a:ext cx="4340820" cy="281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7586627" y="3988228"/>
            <a:ext cx="51405" cy="51404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СПЕЦИАЛИЗИРОВАННЫЙ УГОЛЬНЫЙ ТЕРМИНАЛ В МОРСКОМ ПОРТУ БЕРИНГОВСКИЙ (ЛАГУНА АРИНАЙ)</a:t>
            </a:r>
            <a:endParaRPr lang="ru-RU" b="1" i="1" dirty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251521" y="1431289"/>
            <a:ext cx="46085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Грузооборот до 15 млн. тонн угля в год.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Режим эксплуатации объекта круглосуточный, круглогодичный. 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Расчетное </a:t>
            </a:r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судно – 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СН-160;</a:t>
            </a:r>
            <a:endParaRPr lang="ru-RU" sz="1400" i="1" dirty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/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Глубина у причала – 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19,50 </a:t>
            </a:r>
            <a:r>
              <a:rPr lang="ru-RU" sz="1400" i="1" dirty="0">
                <a:solidFill>
                  <a:schemeClr val="bg2"/>
                </a:solidFill>
                <a:latin typeface="Tahoma" pitchFamily="34" charset="0"/>
              </a:rPr>
              <a:t>м.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98619" y="1124744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61537" y="2586390"/>
            <a:ext cx="19463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Генеральный план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42545" y="1088808"/>
            <a:ext cx="20794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Ситуационный план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3192" y="6598222"/>
            <a:ext cx="1066800" cy="215154"/>
          </a:xfrm>
        </p:spPr>
        <p:txBody>
          <a:bodyPr/>
          <a:lstStyle/>
          <a:p>
            <a:pPr>
              <a:defRPr/>
            </a:pPr>
            <a:fld id="{7A0F2D06-07BB-4CBF-A1AA-714932D38DAA}" type="slidenum">
              <a:rPr lang="ru-RU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90" y="2924944"/>
            <a:ext cx="5632112" cy="367319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5796136" y="4041136"/>
            <a:ext cx="1728192" cy="61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548680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Обоснование инвестиций </a:t>
            </a:r>
            <a:endParaRPr lang="ru-RU" sz="1600" b="1" i="1" dirty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СПЕЦИАЛИЗИРОВАННЫЙ УГОЛЬНЫЙ ТЕРМИНАЛ В МОРСКОМ ПОРТУ БЕРИНГОВСКИЙ (ЛАГУНА АРИНАЙ)</a:t>
            </a:r>
            <a:endParaRPr lang="ru-RU" b="1" i="1" dirty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3192" y="6598222"/>
            <a:ext cx="1066800" cy="215154"/>
          </a:xfrm>
        </p:spPr>
        <p:txBody>
          <a:bodyPr/>
          <a:lstStyle/>
          <a:p>
            <a:pPr>
              <a:defRPr/>
            </a:pPr>
            <a:fld id="{7A0F2D06-07BB-4CBF-A1AA-714932D38DAA}" type="slidenum">
              <a:rPr lang="ru-RU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548680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Проект планировки территории</a:t>
            </a:r>
            <a:endParaRPr lang="ru-RU" sz="1600" b="1" i="1" dirty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9552" y="1393612"/>
            <a:ext cx="57227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Площадь выделяемой территории – 473,1 га.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Площадь проектируемой территории – 69,9 га.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14643" y="1052736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проекта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9" name="Рисунок 8" descr="чукотка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2095844"/>
            <a:ext cx="8604448" cy="471753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71438"/>
            <a:ext cx="9144000" cy="69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ТЕРМИНАЛ В ЦЕМЕССКОЙ БУХТЕ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В РАМКАХ ПРОЕКТА «НЕФТЕПРОДУКТОПРОВОДЫ ОТ АФИПСКОГО НПЗ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ДО МОРСКОГО ТЕРМИНАЛА В ЦЕМЕССКОЙ БУХТЕ» 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23529" y="1556792"/>
            <a:ext cx="410445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Проектируемый терминал предназначен для экспорта морским транспортом нефтепродуктов, вырабатываемых на Афипском НПЗ, в количестве: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- дизельное топливо – 7 млн. тонн/год;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- бензин – 3,5 млн. тонн/год.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Режим работы терминала - круглогодичный, круглосуточный.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Расчетные суда: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танкеры типа НО-10 - НО-60.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Количество причалов: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2 причала глубиной 15,0 м.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98619" y="1196752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868144" y="1124744"/>
            <a:ext cx="19463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Генеральный план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3192" y="6598222"/>
            <a:ext cx="1066800" cy="215154"/>
          </a:xfrm>
        </p:spPr>
        <p:txBody>
          <a:bodyPr/>
          <a:lstStyle/>
          <a:p>
            <a:pPr>
              <a:defRPr/>
            </a:pPr>
            <a:fld id="{7A0F2D06-07BB-4CBF-A1AA-714932D38DAA}" type="slidenum">
              <a:rPr lang="ru-RU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836712"/>
            <a:ext cx="914400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Обоснование инвестиций </a:t>
            </a:r>
            <a:endParaRPr lang="ru-RU" sz="1600" b="1" i="1" dirty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pic>
        <p:nvPicPr>
          <p:cNvPr id="87042" name="Picture 2" descr="C:\Users\Admin\Desktop\Рабочая\Кабардинка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640" y="1484784"/>
            <a:ext cx="4610121" cy="5297026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-27384"/>
            <a:ext cx="9144000" cy="90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ТЕРМИНАЛ В ЦЕМЕССКОЙ БУХТЕ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В РАМКАХ ПРОЕКТА «НЕФТЕПРОДУКТОПРОВОДЫ ОТ АФИПСКОГО НПЗ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ДО МОРСКОГО ТЕРМИНАЛА В ЦЕМЕССКОЙ БУХТЕ» 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3192" y="6598222"/>
            <a:ext cx="1066800" cy="215154"/>
          </a:xfrm>
        </p:spPr>
        <p:txBody>
          <a:bodyPr/>
          <a:lstStyle/>
          <a:p>
            <a:pPr>
              <a:defRPr/>
            </a:pPr>
            <a:fld id="{7A0F2D06-07BB-4CBF-A1AA-714932D38DAA}" type="slidenum">
              <a:rPr lang="ru-RU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791493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Проект планировки территории</a:t>
            </a:r>
            <a:endParaRPr lang="ru-RU" sz="1600" b="1" i="1" dirty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3529" y="1683385"/>
            <a:ext cx="388843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Площадь выделяемой территории для размещения береговых объектов морского терминала – 1,8 га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Площадь территории в границах ограждения – 0,18 га.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55576" y="1363415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проекта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88066" name="Picture 2" descr="C:\Users\Admin\Desktop\Рабочая\каб 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268761"/>
            <a:ext cx="4860032" cy="532532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124744"/>
            <a:ext cx="7335425" cy="5227718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191040" y="260648"/>
            <a:ext cx="460851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СТРУКТУРА КОМПАНИИ: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241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ПРЕДЛОЖЕНИЯ ПО МОДЕРНИЗАЦИИ СХЕМ МЕХАНИЗАЦИИ ШИРОКОГО МОЛА И РАЗВИТИЮ ЖЕЛЕЗНОДОРОЖНОЙ ИНФРАСТРУКТУРЫ ОАО «ТУАПСИНСКИЙ МОРСКОЙ ТОРГОВЫЙ ПОРТ»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47294" y="1480801"/>
            <a:ext cx="47675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Вид груза          Планируемый грузооборот, тыс. т/год</a:t>
            </a:r>
          </a:p>
          <a:p>
            <a:pPr algn="just"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Сахар (импорт)                            1600</a:t>
            </a:r>
          </a:p>
          <a:p>
            <a:pPr algn="just"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Соя (импорт)                                650</a:t>
            </a:r>
          </a:p>
          <a:p>
            <a:pPr algn="just"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Зерно (экспорт)                          4000</a:t>
            </a:r>
          </a:p>
          <a:p>
            <a:pPr algn="just"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Металл (экспорт)                        6200</a:t>
            </a:r>
          </a:p>
          <a:p>
            <a:pPr algn="just"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Общий                                       12450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23358" y="1192769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13295" y="2726423"/>
            <a:ext cx="19463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Генеральный план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3192" y="6598222"/>
            <a:ext cx="1066800" cy="215154"/>
          </a:xfrm>
        </p:spPr>
        <p:txBody>
          <a:bodyPr/>
          <a:lstStyle/>
          <a:p>
            <a:pPr>
              <a:defRPr/>
            </a:pPr>
            <a:fld id="{7A0F2D06-07BB-4CBF-A1AA-714932D38DAA}" type="slidenum">
              <a:rPr lang="ru-RU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9091" name="Picture 3" descr="X:\01 - МОРТРАНСПРОЕКТ\3 - ПРОДВИЖЕНИЕ КОМПАНИИ\2_ПРЕЗЕНТАЦИЯ\Доп.материалы_17.01.2013\_Туапсе\Лист 1 (3. 4 этап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86" y="3136985"/>
            <a:ext cx="5256584" cy="36043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89093" name="Picture 5" descr="X:\01 - МОРТРАНСПРОЕКТ\3 - ПРОДВИЖЕНИЕ КОМПАНИИ\2_ПРЕЗЕНТАЦИЯ\Доп.материалы_17.01.2013\_Туапсе\245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886" y="1352537"/>
            <a:ext cx="2791663" cy="1856456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090" name="Picture 2" descr="X:\01 - МОРТРАНСПРОЕКТ\3 - ПРОДВИЖЕНИЕ КОМПАНИИ\2_ПРЕЗЕНТАЦИЯ\Доп.материалы_17.01.2013\_Туапсе\IMG_001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950" y="3136985"/>
            <a:ext cx="2784546" cy="185327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092" name="Picture 4" descr="X:\01 - МОРТРАНСПРОЕКТ\3 - ПРОДВИЖЕНИЕ КОМПАНИИ\2_ПРЕЗЕНТАЦИЯ\Доп.материалы_17.01.2013\_Туапсе\32ae8e000b5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9029" y="4937185"/>
            <a:ext cx="2743161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791493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Обоснование инвестиций </a:t>
            </a:r>
            <a:endParaRPr lang="ru-RU" sz="1600" b="1" i="1" dirty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УНИВЕРСАЛЬНЫЙ ПЕРЕГРУЗОЧНЫЙ И ТАМОЖЕННЫЙ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ТЕРМИНАЛ В ЮЖНОМ РАЙОНЕ МОРСКОГО ПОРТА КАВКАЗ</a:t>
            </a:r>
            <a:endParaRPr lang="ru-RU" b="1" i="1" dirty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0" y="1467941"/>
            <a:ext cx="59401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Проектируемый перегрузочный терминал предназначен для перевалки контейнеров и генеральных грузов открытого хранения. Развитие терминала предусматривается в 2 (два) этапа, при этом  общий грузооборот составит 2,0 млн. тонн/год, в том числе: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- генеральные грузы открытого хранения – 1,0 млн. тонн;</a:t>
            </a:r>
          </a:p>
          <a:p>
            <a:pPr eaLnBrk="1" hangingPunct="1"/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- контейнеры – 100 000 TEU.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27584" y="1107901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39752" y="2852936"/>
            <a:ext cx="19463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Генеральный план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3192" y="6598222"/>
            <a:ext cx="1066800" cy="215154"/>
          </a:xfrm>
        </p:spPr>
        <p:txBody>
          <a:bodyPr/>
          <a:lstStyle/>
          <a:p>
            <a:pPr>
              <a:defRPr/>
            </a:pPr>
            <a:fld id="{7A0F2D06-07BB-4CBF-A1AA-714932D38DAA}" type="slidenum">
              <a:rPr lang="ru-RU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4994" name="Picture 2" descr="X:\01 - МОРТРАНСПРОЕКТ\3 - ПРОДВИЖЕНИЕ КОМПАНИИ\2_ПРЕЗЕНТАЦИЯ\Доп.материалы_17.01.2013\_Кавказ\Прил. 2. Генплан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252898"/>
            <a:ext cx="6624736" cy="326087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548680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Обоснование инвестиций </a:t>
            </a:r>
            <a:endParaRPr lang="ru-RU" sz="1600" b="1" i="1" dirty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</p:txBody>
      </p:sp>
      <p:pic>
        <p:nvPicPr>
          <p:cNvPr id="84996" name="Picture 4" descr="X:\01 - МОРТРАНСПРОЕКТ\3 - ПРОДВИЖЕНИЕ КОМПАНИИ\2_ПРЕЗЕНТАЦИЯ\Доп.материалы_17.01.2013\_Кавказ\territoria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369" y="3501008"/>
            <a:ext cx="3117127" cy="208823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995" name="Picture 3" descr="X:\01 - МОРТРАНСПРОЕКТ\3 - ПРОДВИЖЕНИЕ КОМПАНИИ\2_ПРЕЗЕНТАЦИЯ\Доп.материалы_17.01.2013\_Кавказ\formauchastka3d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3168352" cy="158692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СПЕЦИАЛИЗИРОВАННЫЙ ТЕРМИНАЛ 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(УГОЛЬНЫЕ, НЕФТЕНАЛИВНЫЕ ГРУЗЫ) МОРСКОГО ПОРТА ВАНИНО 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В РАЙОНЕ МЫСА БУРНЫЙ (ХАБАРОВСКИЙ КРАЙ)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611560" y="5517232"/>
            <a:ext cx="7992888" cy="12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431800" eaLnBrk="1" hangingPunct="1">
              <a:lnSpc>
                <a:spcPct val="130000"/>
              </a:lnSpc>
              <a:tabLst>
                <a:tab pos="687388" algn="l"/>
              </a:tabLst>
            </a:pP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Годовой грузооборот терминала  - 1</a:t>
            </a:r>
            <a:r>
              <a:rPr lang="en-US" sz="1400" i="1" dirty="0" smtClean="0">
                <a:solidFill>
                  <a:schemeClr val="bg2"/>
                </a:solidFill>
                <a:latin typeface="Tahoma" pitchFamily="34" charset="0"/>
              </a:rPr>
              <a:t>5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 млн. тонн, в т.ч.: </a:t>
            </a:r>
          </a:p>
          <a:p>
            <a:pPr lvl="1" eaLnBrk="1" hangingPunct="1">
              <a:lnSpc>
                <a:spcPct val="130000"/>
              </a:lnSpc>
              <a:buFont typeface="Wingdings" pitchFamily="2" charset="2"/>
              <a:buChar char="ü"/>
              <a:tabLst>
                <a:tab pos="687388" algn="l"/>
              </a:tabLst>
            </a:pPr>
            <a:r>
              <a:rPr lang="en-US" sz="1400" i="1" dirty="0" smtClean="0">
                <a:solidFill>
                  <a:schemeClr val="bg2"/>
                </a:solidFill>
                <a:latin typeface="Tahoma" pitchFamily="34" charset="0"/>
              </a:rPr>
              <a:t>I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 пусковой комплекс – 1,7 млн.т/год;</a:t>
            </a:r>
            <a:endParaRPr lang="en-US" sz="1400" i="1" dirty="0" smtClean="0">
              <a:solidFill>
                <a:schemeClr val="bg2"/>
              </a:solidFill>
              <a:latin typeface="Tahoma" pitchFamily="34" charset="0"/>
            </a:endParaRPr>
          </a:p>
          <a:p>
            <a:pPr lvl="1" eaLnBrk="1" hangingPunct="1">
              <a:lnSpc>
                <a:spcPct val="130000"/>
              </a:lnSpc>
              <a:buFont typeface="Wingdings" pitchFamily="2" charset="2"/>
              <a:buChar char="ü"/>
              <a:tabLst>
                <a:tab pos="687388" algn="l"/>
              </a:tabLst>
            </a:pPr>
            <a:r>
              <a:rPr lang="en-US" sz="1400" i="1" dirty="0" smtClean="0">
                <a:solidFill>
                  <a:schemeClr val="bg2"/>
                </a:solidFill>
                <a:latin typeface="Tahoma" pitchFamily="34" charset="0"/>
              </a:rPr>
              <a:t>II 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пусковой комплекс – увеличение суммарной мощности до 15 млн.т/год. </a:t>
            </a:r>
            <a:endParaRPr lang="en-US" sz="1400" i="1" dirty="0" smtClean="0">
              <a:solidFill>
                <a:schemeClr val="bg2"/>
              </a:solidFill>
              <a:latin typeface="Tahoma" pitchFamily="34" charset="0"/>
            </a:endParaRPr>
          </a:p>
          <a:p>
            <a:pPr indent="431800" eaLnBrk="1" hangingPunct="1">
              <a:lnSpc>
                <a:spcPct val="130000"/>
              </a:lnSpc>
              <a:tabLst>
                <a:tab pos="687388" algn="l"/>
              </a:tabLst>
            </a:pP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Расчетное судно  -  балкер типа СН-</a:t>
            </a:r>
            <a:r>
              <a:rPr lang="en-US" sz="1400" i="1" dirty="0" smtClean="0">
                <a:solidFill>
                  <a:schemeClr val="bg2"/>
                </a:solidFill>
                <a:latin typeface="Tahoma" pitchFamily="34" charset="0"/>
              </a:rPr>
              <a:t>12</a:t>
            </a:r>
            <a:r>
              <a:rPr lang="ru-RU" sz="1400" i="1" dirty="0" smtClean="0">
                <a:solidFill>
                  <a:schemeClr val="bg2"/>
                </a:solidFill>
                <a:latin typeface="Tahoma" pitchFamily="34" charset="0"/>
              </a:rPr>
              <a:t>0</a:t>
            </a:r>
            <a:r>
              <a:rPr lang="en-US" sz="1400" i="1" dirty="0" smtClean="0">
                <a:solidFill>
                  <a:schemeClr val="bg2"/>
                </a:solidFill>
                <a:latin typeface="Tahoma" pitchFamily="34" charset="0"/>
              </a:rPr>
              <a:t>.</a:t>
            </a:r>
            <a:endParaRPr lang="ru-RU" sz="1400" i="1" dirty="0" smtClean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987824" y="5229200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</a:t>
            </a: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объекта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563888" y="836712"/>
            <a:ext cx="19463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Генеральный план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3192" y="6598222"/>
            <a:ext cx="1066800" cy="215154"/>
          </a:xfrm>
        </p:spPr>
        <p:txBody>
          <a:bodyPr/>
          <a:lstStyle/>
          <a:p>
            <a:pPr>
              <a:defRPr/>
            </a:pPr>
            <a:fld id="{7A0F2D06-07BB-4CBF-A1AA-714932D38DAA}" type="slidenum">
              <a:rPr lang="ru-RU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228184" y="4077072"/>
            <a:ext cx="9589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i="1" u="sng" dirty="0" smtClean="0">
                <a:solidFill>
                  <a:schemeClr val="bg2"/>
                </a:solidFill>
                <a:latin typeface="Tahoma" pitchFamily="34" charset="0"/>
              </a:rPr>
              <a:t>Разрезы</a:t>
            </a:r>
            <a:endParaRPr lang="ru-RU" sz="1600" i="1" u="sng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12" name="Picture 8" descr="Лист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552728" cy="4137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8827B491-2045-4254-B0AE-E1C5160D4E6F}" type="slidenum">
              <a:rPr lang="ru-RU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93507" y="116632"/>
            <a:ext cx="92592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КОНЦЕПЦИЯ  РАЗВИТИЯ ПАССАЖИРСКИХ ПЕРЕВОЗОК МЕЖДУ  ПОРТАМИ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 РОССИИ И АБХАЗИИ И ДОВЕДЕНИЯ ИНФРАСТРУКТУРЫ МОРСКИХ ПОРТОВ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РЕСПУБЛИКИ АБХАЗИЯ ДО УРОВНЯ, НЕОБХОДИМОГО  ДЛЯ ПРИЕМА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ПАССАЖИРСКИХ И ГРУЗОВЫХ СУДОВ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53692" y="3701072"/>
            <a:ext cx="1928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Транзит сжиженных углеводородных газов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DSCN062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006" y="2772378"/>
            <a:ext cx="1071570" cy="80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SCN06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006" y="1700808"/>
            <a:ext cx="1071570" cy="80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825130" y="2486626"/>
            <a:ext cx="1428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Транзит зерна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029" name="Рисунок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000396" cy="210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0354" y="3843948"/>
            <a:ext cx="3429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Порты и морские терминалы Республики Абхазия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4437112"/>
            <a:ext cx="84296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Перспективная потенциальная пассажирская и грузовая  базы морского сообщения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643042" y="4794302"/>
          <a:ext cx="6096000" cy="1645920"/>
        </p:xfrm>
        <a:graphic>
          <a:graphicData uri="http://schemas.openxmlformats.org/drawingml/2006/table">
            <a:tbl>
              <a:tblPr/>
              <a:tblGrid>
                <a:gridCol w="2031610"/>
                <a:gridCol w="2032195"/>
                <a:gridCol w="203219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2015 г.</a:t>
                      </a: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2030 г.</a:t>
                      </a: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Пассажирская база</a:t>
                      </a: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88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1250 тыс. чел.</a:t>
                      </a: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88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1500 тыс. чел.</a:t>
                      </a: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Грузовая база Республики Абхазии, ориентированная на Россию</a:t>
                      </a: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88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2200 тыс. т</a:t>
                      </a: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2250 тыс. т</a:t>
                      </a: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Грузовая база России ориентированная на Республику Абхазию</a:t>
                      </a: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88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500 тыс. т</a:t>
                      </a: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510 тыс. т</a:t>
                      </a: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33" name="Picture 9" descr="0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394" y="1700808"/>
            <a:ext cx="2937830" cy="197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5753956" y="3772510"/>
            <a:ext cx="3071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Мероприятия по ремонту  и приему катамаранов типа «Сочи»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1" name="Text Box 4"/>
          <p:cNvSpPr txBox="1">
            <a:spLocks noChangeArrowheads="1"/>
          </p:cNvSpPr>
          <p:nvPr/>
        </p:nvSpPr>
        <p:spPr bwMode="auto">
          <a:xfrm>
            <a:off x="827088" y="28575"/>
            <a:ext cx="77771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ОСВОЕНИЕ ЮЖНО-ТАМБЕЙСКОГО ГАЗОКОНДЕНСАТНОГО МЕСТОРОЖДЕНИЯ. СТРОИТЕЛЬСТВО ОБЪЕКТОВ МОРСКОГО ПОРТА В РАЙОНЕ ПОСЕЛКА САБЕТТА НА ПОЛУОСТРОВЕ ЯМАЛ</a:t>
            </a:r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8827B491-2045-4254-B0AE-E1C5160D4E6F}" type="slidenum">
              <a:rPr lang="ru-RU"/>
              <a:pPr>
                <a:defRPr/>
              </a:pPr>
              <a:t>34</a:t>
            </a:fld>
            <a:endParaRPr lang="ru-RU" dirty="0"/>
          </a:p>
        </p:txBody>
      </p:sp>
      <p:pic>
        <p:nvPicPr>
          <p:cNvPr id="15" name="Рисунок 14" descr="4.wm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8" y="1428736"/>
            <a:ext cx="4610100" cy="3849790"/>
          </a:xfrm>
          <a:prstGeom prst="rect">
            <a:avLst/>
          </a:prstGeom>
        </p:spPr>
      </p:pic>
      <p:pic>
        <p:nvPicPr>
          <p:cNvPr id="16" name="Рисунок 15" descr="4.wm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910" y="1428736"/>
            <a:ext cx="4500594" cy="385765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42844" y="5072074"/>
            <a:ext cx="85011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Поле </a:t>
            </a:r>
            <a:r>
              <a:rPr lang="ru-RU" dirty="0" err="1" smtClean="0">
                <a:solidFill>
                  <a:schemeClr val="bg1"/>
                </a:solidFill>
              </a:rPr>
              <a:t>дифрагированных</a:t>
            </a:r>
            <a:r>
              <a:rPr lang="ru-RU" dirty="0" smtClean="0">
                <a:solidFill>
                  <a:schemeClr val="bg1"/>
                </a:solidFill>
              </a:rPr>
              <a:t> средних высот волн (м) на акватории порта при штормах северного направления с периодом повторяемости 50 лет, при откосном ( левый график) и вертикальном (правый график) профиле оградительных сооружений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03299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14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Математическое моделирование волнового режима  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1" name="Text Box 4"/>
          <p:cNvSpPr txBox="1">
            <a:spLocks noChangeArrowheads="1"/>
          </p:cNvSpPr>
          <p:nvPr/>
        </p:nvSpPr>
        <p:spPr bwMode="auto">
          <a:xfrm>
            <a:off x="785786" y="142852"/>
            <a:ext cx="77771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ОСВОЕНИЕ ЮЖНО-ТАМБЕЙСКОГО ГАЗОКОНДЕНСАТНОГО МЕСТОРОЖДЕНИЯ. СТРОИТЕЛЬСТВО ОБЪЕКТОВ МОРСКОГО ПОРТА В РАЙОНЕ ПОСЕЛКА САБЕТТА НА ПОЛУОСТРОВЕ ЯМАЛ</a:t>
            </a:r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8827B491-2045-4254-B0AE-E1C5160D4E6F}" type="slidenum">
              <a:rPr lang="ru-RU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42910" y="1142984"/>
            <a:ext cx="7828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Математическое моделирование  процессов распространения соленых вод Карского моря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районе проектируемого подходного канала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4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071678"/>
            <a:ext cx="1799876" cy="3208257"/>
          </a:xfrm>
          <a:prstGeom prst="rect">
            <a:avLst/>
          </a:prstGeom>
          <a:noFill/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5435829"/>
            <a:ext cx="200023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Область моделирования течений и гидрофизических полей Обской губы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0" name="Picture 2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9"/>
          <a:stretch>
            <a:fillRect/>
          </a:stretch>
        </p:blipFill>
        <p:spPr bwMode="auto">
          <a:xfrm>
            <a:off x="1893454" y="2071678"/>
            <a:ext cx="254206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2143108" y="5643578"/>
            <a:ext cx="2143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Среднемесячные скорости течений на дне [см/с]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6391" name="Picture 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143116"/>
            <a:ext cx="2214578" cy="308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4357686" y="5572140"/>
            <a:ext cx="192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</a:rPr>
              <a:t>Соленость</a:t>
            </a:r>
            <a:r>
              <a:rPr lang="en-US" sz="1200" b="1" dirty="0" smtClean="0">
                <a:solidFill>
                  <a:schemeClr val="bg1"/>
                </a:solidFill>
              </a:rPr>
              <a:t> [‰] 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</a:rPr>
              <a:t>Обской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</a:rPr>
              <a:t>губы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в </a:t>
            </a:r>
            <a:r>
              <a:rPr lang="en-US" sz="1200" b="1" dirty="0" err="1" smtClean="0">
                <a:solidFill>
                  <a:schemeClr val="bg1"/>
                </a:solidFill>
              </a:rPr>
              <a:t>летний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</a:rPr>
              <a:t>период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6392" name="Picture 2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4570" y="2143116"/>
            <a:ext cx="2441330" cy="30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6643702" y="5572140"/>
            <a:ext cx="192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</a:rPr>
              <a:t>Соленость</a:t>
            </a:r>
            <a:r>
              <a:rPr lang="en-US" sz="1200" b="1" dirty="0" smtClean="0">
                <a:solidFill>
                  <a:schemeClr val="bg1"/>
                </a:solidFill>
              </a:rPr>
              <a:t> [‰] 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</a:rPr>
              <a:t>Обской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</a:rPr>
              <a:t>губы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b="1" smtClean="0">
                <a:solidFill>
                  <a:schemeClr val="bg1"/>
                </a:solidFill>
              </a:rPr>
              <a:t>в</a:t>
            </a:r>
            <a:r>
              <a:rPr lang="en-US" sz="1200" b="1" smtClean="0">
                <a:solidFill>
                  <a:schemeClr val="bg1"/>
                </a:solidFill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</a:rPr>
              <a:t>зимний период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8827B491-2045-4254-B0AE-E1C5160D4E6F}" type="slidenum">
              <a:rPr lang="ru-RU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6632"/>
            <a:ext cx="85725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КОМПЛЕКСНОЕ ОСВОЕНИЕ ШТОКМАНОВСКОГО ГАЗОКОНДЕНСАТНОГО МЕСТОРОЖДЕНИЯ.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ПОРТ В ГУБЕ ТЕРИБЕРСКАЯ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220895"/>
            <a:ext cx="450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</a:rPr>
              <a:t>Специальные технические условия по предельно-допустимым гидрометеорологическим условиям при обработке танкеров для перевозки сжиженного природного газа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RU-SH1-68-F003-724005-0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1220895"/>
            <a:ext cx="3173358" cy="152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Рисунки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95" t="20410" r="42036" b="22420"/>
          <a:stretch>
            <a:fillRect/>
          </a:stretch>
        </p:blipFill>
        <p:spPr bwMode="auto">
          <a:xfrm>
            <a:off x="500034" y="2857496"/>
            <a:ext cx="2576526" cy="253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42910" y="5500702"/>
            <a:ext cx="2428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Предельные значения элементов волн  при выполнении швартовных операций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3636" y="2863969"/>
            <a:ext cx="15315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Схема швартовки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029" name="Picture 5" descr="Рисунки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34" t="32022" r="29904" b="12256"/>
          <a:stretch>
            <a:fillRect/>
          </a:stretch>
        </p:blipFill>
        <p:spPr bwMode="auto">
          <a:xfrm>
            <a:off x="3214678" y="2857496"/>
            <a:ext cx="2609640" cy="25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286116" y="5429264"/>
            <a:ext cx="2428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Предельные значения элементов волн при грузовых операциях (поперечно-горизонтальные колебания)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030" name="Picture 6" descr="Рисунки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70" t="38046" r="32033" b="29749"/>
          <a:stretch>
            <a:fillRect/>
          </a:stretch>
        </p:blipFill>
        <p:spPr bwMode="auto">
          <a:xfrm>
            <a:off x="5990916" y="3446701"/>
            <a:ext cx="3153084" cy="165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215074" y="5446965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Предельные значения элементов волн при грузовых операциях (вертикальные колебания)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8827B491-2045-4254-B0AE-E1C5160D4E6F}" type="slidenum">
              <a:rPr lang="ru-RU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44624"/>
            <a:ext cx="85725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КОМПЛЕКСНОЕ ОСВОЕНИЕ ШТОКМАНОВСКОГО ГАЗОКОНДЕНСАТНОГО МЕСТОРОЖДЕНИЯ.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ПОРТ В ГУБЕ ТЕРИБЕРСКАЯ 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86701" y="1052736"/>
            <a:ext cx="59206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План морских операций при обработке танкеров для перевозки СПГ</a:t>
            </a:r>
          </a:p>
        </p:txBody>
      </p:sp>
      <p:pic>
        <p:nvPicPr>
          <p:cNvPr id="3" name="Picture 2" descr="рис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228499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14282" y="4071942"/>
            <a:ext cx="3143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Схема маневрирования на подходе к причалу СПГ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563888" y="2276872"/>
          <a:ext cx="4786346" cy="3442567"/>
        </p:xfrm>
        <a:graphic>
          <a:graphicData uri="http://schemas.openxmlformats.org/drawingml/2006/table">
            <a:tbl>
              <a:tblPr/>
              <a:tblGrid>
                <a:gridCol w="926206"/>
                <a:gridCol w="926206"/>
                <a:gridCol w="926206"/>
                <a:gridCol w="1003864"/>
                <a:gridCol w="1003864"/>
              </a:tblGrid>
              <a:tr h="58078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cap="all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cap="all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Месяц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cap="all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Продолжительность </a:t>
                      </a:r>
                      <a:r>
                        <a:rPr lang="ru-RU" sz="1200" cap="all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помех при стоянке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cap="all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Продолжительность помех при грузовых операциях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1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Дни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Дни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январь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0,083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0,269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3,25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10,498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0,083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0,294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2,917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10,294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2,083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6,72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1,542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5,139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май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1,333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4,301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июнь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0,292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0,972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июль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0,083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0,269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август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0,083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0,269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0,042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0,139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1,375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4,583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1,292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4,167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1,625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5,417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0,167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0,538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" marR="6130" marT="61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6,458</a:t>
                      </a:r>
                      <a:endParaRPr lang="ru-RU" sz="1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20,861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00034" y="4572008"/>
          <a:ext cx="2622704" cy="2006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4" name="Точечный рисунок" r:id="rId4" imgW="10561905" imgH="8085714" progId="PBrush">
                  <p:embed/>
                </p:oleObj>
              </mc:Choice>
              <mc:Fallback>
                <p:oleObj name="Точечный рисунок" r:id="rId4" imgW="10561905" imgH="8085714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4572008"/>
                        <a:ext cx="2622704" cy="20068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143240" y="614364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Места  установки измерительной системы «</a:t>
            </a:r>
            <a:r>
              <a:rPr lang="ru-RU" sz="1200" b="1" dirty="0" err="1" smtClean="0">
                <a:solidFill>
                  <a:schemeClr val="bg1"/>
                </a:solidFill>
              </a:rPr>
              <a:t>Directional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 err="1" smtClean="0">
                <a:solidFill>
                  <a:schemeClr val="bg1"/>
                </a:solidFill>
              </a:rPr>
              <a:t>Waverider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 err="1" smtClean="0">
                <a:solidFill>
                  <a:schemeClr val="bg1"/>
                </a:solidFill>
              </a:rPr>
              <a:t>Buoy</a:t>
            </a:r>
            <a:r>
              <a:rPr lang="ru-RU" sz="1200" b="1" dirty="0" smtClean="0">
                <a:solidFill>
                  <a:schemeClr val="bg1"/>
                </a:solidFill>
              </a:rPr>
              <a:t>»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868" y="1857364"/>
            <a:ext cx="4857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Расчет потерь рабочего времени по </a:t>
            </a:r>
            <a:r>
              <a:rPr lang="ru-RU" sz="1200" b="1" dirty="0" err="1" smtClean="0">
                <a:solidFill>
                  <a:schemeClr val="bg1"/>
                </a:solidFill>
              </a:rPr>
              <a:t>гидрометеопричинам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5332"/>
            <a:ext cx="9144000" cy="369332"/>
          </a:xfrm>
          <a:prstGeom prst="rect">
            <a:avLst/>
          </a:prstGeom>
          <a:solidFill>
            <a:srgbClr val="3DBEC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География объектов компании «НПК «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МорТрансНииПроект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556792"/>
            <a:ext cx="6336704" cy="37444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>
                <a:effectLst>
                  <a:reflection blurRad="6350" stA="55000" endA="300" endPos="25500" dir="5400000" sy="-100000" algn="bl" rotWithShape="0"/>
                </a:effectLst>
                <a:latin typeface="Georgia" pitchFamily="18" charset="0"/>
                <a:ea typeface="Adobe Fan Heiti Std B" pitchFamily="34" charset="-128"/>
                <a:cs typeface="+mj-cs"/>
              </a:rPr>
              <a:t>Основные объекты компании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DA2A85BE-CA7D-4A15-9EEA-D736D417EAA7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32034" y="847724"/>
            <a:ext cx="5040560" cy="28686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339" name="Picture 7" descr="0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789041"/>
            <a:ext cx="4477434" cy="302433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6143636" y="500042"/>
            <a:ext cx="10080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1200" b="1" i="1" dirty="0">
                <a:solidFill>
                  <a:schemeClr val="bg2"/>
                </a:solidFill>
                <a:latin typeface="Tahoma" pitchFamily="34" charset="0"/>
              </a:rPr>
              <a:t>Фасад</a:t>
            </a:r>
          </a:p>
        </p:txBody>
      </p:sp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73" t="38849" r="33199" b="44096"/>
          <a:stretch>
            <a:fillRect/>
          </a:stretch>
        </p:blipFill>
        <p:spPr bwMode="auto">
          <a:xfrm>
            <a:off x="3959225" y="836712"/>
            <a:ext cx="53292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3"/>
          <p:cNvSpPr txBox="1">
            <a:spLocks noChangeArrowheads="1"/>
          </p:cNvSpPr>
          <p:nvPr/>
        </p:nvSpPr>
        <p:spPr bwMode="auto">
          <a:xfrm>
            <a:off x="6215074" y="1714203"/>
            <a:ext cx="1365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1200" b="1" i="1" dirty="0">
                <a:solidFill>
                  <a:schemeClr val="tx1">
                    <a:lumMod val="50000"/>
                  </a:schemeClr>
                </a:solidFill>
                <a:latin typeface="Tahoma" pitchFamily="34" charset="0"/>
              </a:rPr>
              <a:t>Разрезы</a:t>
            </a:r>
          </a:p>
        </p:txBody>
      </p:sp>
      <p:pic>
        <p:nvPicPr>
          <p:cNvPr id="14345" name="Picture 14" descr="map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863600"/>
            <a:ext cx="3851275" cy="2852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7421" name="Text Box 17"/>
          <p:cNvSpPr txBox="1">
            <a:spLocks noChangeArrowheads="1"/>
          </p:cNvSpPr>
          <p:nvPr/>
        </p:nvSpPr>
        <p:spPr bwMode="auto">
          <a:xfrm>
            <a:off x="336550" y="390525"/>
            <a:ext cx="330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1200" b="1" i="1" dirty="0" smtClean="0">
                <a:solidFill>
                  <a:schemeClr val="bg2"/>
                </a:solidFill>
                <a:latin typeface="Tahoma" pitchFamily="34" charset="0"/>
              </a:rPr>
              <a:t>Ситуационный план размещения портопунктов Большого Сочи</a:t>
            </a:r>
          </a:p>
        </p:txBody>
      </p:sp>
      <p:pic>
        <p:nvPicPr>
          <p:cNvPr id="14354" name="Picture 8" descr="0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426" y="3789041"/>
            <a:ext cx="4482436" cy="302433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31" name="Text Box 4"/>
          <p:cNvSpPr txBox="1">
            <a:spLocks noChangeArrowheads="1"/>
          </p:cNvSpPr>
          <p:nvPr/>
        </p:nvSpPr>
        <p:spPr bwMode="auto">
          <a:xfrm>
            <a:off x="0" y="4462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altLang="ja-JP" b="1" i="1" dirty="0" smtClean="0">
                <a:solidFill>
                  <a:schemeClr val="bg2"/>
                </a:solidFill>
                <a:latin typeface="Tahoma" pitchFamily="34" charset="0"/>
              </a:rPr>
              <a:t>МОРСКИЕ ПАССАЖИРСКИЕ ТЕРМИНАЛЫ НА ПОБЕРЕЖЬЕ ЧЕРНОГО МОРЯ</a:t>
            </a:r>
            <a:endParaRPr lang="ru-RU" b="1" i="1" dirty="0" smtClean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48131" name="Picture 3" descr="D:\лист 5.Разрезы.bmp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7201" y="1988839"/>
            <a:ext cx="2722984" cy="172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X:\Рисунок123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013520"/>
            <a:ext cx="3299494" cy="2703512"/>
          </a:xfrm>
          <a:prstGeom prst="rect">
            <a:avLst/>
          </a:prstGeom>
          <a:noFill/>
        </p:spPr>
      </p:pic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8827B491-2045-4254-B0AE-E1C5160D4E6F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30062011"/>
          <p:cNvPicPr>
            <a:picLocks noChangeAspect="1" noChangeArrowheads="1"/>
          </p:cNvPicPr>
          <p:nvPr/>
        </p:nvPicPr>
        <p:blipFill>
          <a:blip r:embed="rId2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074" y="3933056"/>
            <a:ext cx="4289406" cy="268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F647FA5F-893D-417F-9F4F-7A79D2E550B0}" type="slidenum">
              <a:rPr lang="ru-RU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X:\01 - МОРТРАНСНИИПРОЕКТ\5 -САЙТ\ФОТО ОБЪЕКТОВ\Портпункты\Адлер\Адлер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4061767" cy="270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ПАССАЖИРСКИЙ ТЕРМИНАЛ АДЛЕР </a:t>
            </a:r>
            <a:endParaRPr lang="en-US" b="1" i="1" dirty="0" smtClean="0">
              <a:solidFill>
                <a:schemeClr val="bg2"/>
              </a:solidFill>
              <a:effectLst>
                <a:reflection blurRad="6350" stA="55000" endA="300" endPos="25500" dir="5400000" sy="-100000" algn="bl" rotWithShape="0"/>
              </a:effectLst>
              <a:latin typeface="Tahoma" pitchFamily="34" charset="0"/>
            </a:endParaRP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(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объект Олимпиады- 2014)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7114" y="1255689"/>
            <a:ext cx="860977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пирса – 153,5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Длины причалов (пониженных площадок) головной части пирса (№№ 1 и 2) – 40,0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головной части пирса – 47,5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Длина соединительной эстакады – 106,0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головной части пирса – 11,5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пониженных площадок – 3,0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соединительной эстакады – 5,5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Пассажиропоток морского терминала «Адлер» составляет – 215000 чел./навигация. Среднемесячный пассажиропоток в курортный период – 35833 чел/мес</a:t>
            </a:r>
            <a:r>
              <a:rPr lang="ru-RU" sz="1400" i="1" dirty="0" smtClean="0">
                <a:solidFill>
                  <a:schemeClr val="bg1"/>
                </a:solidFill>
                <a:latin typeface="Tahoma" pitchFamily="34" charset="0"/>
              </a:rPr>
              <a:t>.</a:t>
            </a:r>
          </a:p>
          <a:p>
            <a:pPr eaLnBrk="1" hangingPunct="1"/>
            <a:endParaRPr lang="ru-RU" sz="1400" i="1" dirty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>
                <a:solidFill>
                  <a:schemeClr val="bg1"/>
                </a:solidFill>
                <a:latin typeface="Tahoma" pitchFamily="34" charset="0"/>
              </a:rPr>
              <a:t>Введен в эксплуатацию в 2011г</a:t>
            </a:r>
            <a:r>
              <a:rPr lang="ru-RU" sz="1400" b="1" i="1" dirty="0" smtClean="0">
                <a:solidFill>
                  <a:schemeClr val="bg1"/>
                </a:solidFill>
                <a:latin typeface="Tahoma" pitchFamily="34" charset="0"/>
              </a:rPr>
              <a:t>.</a:t>
            </a:r>
            <a:endParaRPr lang="ru-RU" sz="1400" b="1" i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252536" y="791815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F647FA5F-893D-417F-9F4F-7A79D2E550B0}" type="slidenum">
              <a:rPr lang="ru-RU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 ПАССАЖИРСКИЙ ТЕРМИНАЛ ДАГОМЫС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(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объект Олимпиады -  2014)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1317387"/>
            <a:ext cx="860977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пирса – 131,0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Длины причалов (пониженных площадок) головной части пирса (№№ 1 и 2) – 40,0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головной части пирса – 47,5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Длина соединительной эстакады – 83,5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головной части пирса – 11,5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пониженных площадок – 3,0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соединительной эстакады – 5,5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Пассажиропоток морского терминала «Дагомыс» за период навигации составляет 215000 чел./навигация. Среднемесячный пассажиропоток – 35833 чел/мес.</a:t>
            </a:r>
          </a:p>
          <a:p>
            <a:pPr eaLnBrk="1" hangingPunct="1"/>
            <a:endParaRPr lang="ru-RU" sz="1400" i="1" dirty="0" smtClean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 smtClean="0">
                <a:solidFill>
                  <a:schemeClr val="bg1"/>
                </a:solidFill>
                <a:latin typeface="Tahoma" pitchFamily="34" charset="0"/>
              </a:rPr>
              <a:t>Введен </a:t>
            </a:r>
            <a:r>
              <a:rPr lang="ru-RU" sz="1400" b="1" i="1" dirty="0">
                <a:solidFill>
                  <a:schemeClr val="bg1"/>
                </a:solidFill>
                <a:latin typeface="Tahoma" pitchFamily="34" charset="0"/>
              </a:rPr>
              <a:t>в эксплуатацию в 2012г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252536" y="791815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  <p:pic>
        <p:nvPicPr>
          <p:cNvPr id="11" name="Рисунок 10" descr="X:\01 - МОРТРАНСНИИПРОЕКТ\5 -САЙТ\ФОТО ОБЪЕКТОВ\Портпункты\Дагомыс\Дагомыс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06" y="3786349"/>
            <a:ext cx="4388141" cy="292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 descr="http://www.rosmorport.ru/media/File/terminal/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786349"/>
            <a:ext cx="3857243" cy="291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480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642846"/>
            <a:ext cx="1066800" cy="215154"/>
          </a:xfrm>
        </p:spPr>
        <p:txBody>
          <a:bodyPr/>
          <a:lstStyle/>
          <a:p>
            <a:pPr>
              <a:defRPr/>
            </a:pPr>
            <a:fld id="{F647FA5F-893D-417F-9F4F-7A79D2E550B0}" type="slidenum">
              <a:rPr lang="ru-RU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МОРСКОЙ  ПАССАЖИРСКИЙ ТЕРМИНАЛ КУРГОРОДОК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(</a:t>
            </a:r>
            <a:r>
              <a:rPr lang="ru-RU" b="1" i="1" dirty="0">
                <a:solidFill>
                  <a:schemeClr val="bg2"/>
                </a:solidFill>
                <a:effectLst>
                  <a:reflection blurRad="6350" stA="55000" endA="300" endPos="25500" dir="5400000" sy="-100000" algn="bl" rotWithShape="0"/>
                </a:effectLst>
                <a:latin typeface="Tahoma" pitchFamily="34" charset="0"/>
              </a:rPr>
              <a:t>объект - Олимпиады 2014)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7114" y="1255689"/>
            <a:ext cx="860977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пирса – 129,0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Длины причалов (пониженных площадок) головной части пирса (№№ 1 и 2) – 40,0 м. 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Общая длина головной части пирса – 47,5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Длина соединительной эстакады – 81,5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головной части пирса – 11,5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пониженных площадок – 3,0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ширина соединительной эстакады – 5,5 м.</a:t>
            </a:r>
          </a:p>
          <a:p>
            <a:pPr eaLnBrk="1" hangingPunct="1"/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Пассажиропоток морского терминала «</a:t>
            </a:r>
            <a:r>
              <a:rPr lang="ru-RU" sz="1400" i="1" dirty="0" err="1">
                <a:solidFill>
                  <a:schemeClr val="bg1"/>
                </a:solidFill>
                <a:latin typeface="Tahoma" pitchFamily="34" charset="0"/>
              </a:rPr>
              <a:t>Кургородок</a:t>
            </a:r>
            <a:r>
              <a:rPr lang="ru-RU" sz="1400" i="1" dirty="0">
                <a:solidFill>
                  <a:schemeClr val="bg1"/>
                </a:solidFill>
                <a:latin typeface="Tahoma" pitchFamily="34" charset="0"/>
              </a:rPr>
              <a:t>» за период навигации составляет 215000 чел./навигация. Среднемесячный пассажиропоток в курортный период – 35833 чел/мес</a:t>
            </a:r>
            <a:r>
              <a:rPr lang="ru-RU" sz="1400" i="1" dirty="0" smtClean="0">
                <a:solidFill>
                  <a:schemeClr val="bg1"/>
                </a:solidFill>
                <a:latin typeface="Tahoma" pitchFamily="34" charset="0"/>
              </a:rPr>
              <a:t>.</a:t>
            </a:r>
          </a:p>
          <a:p>
            <a:pPr eaLnBrk="1" hangingPunct="1"/>
            <a:endParaRPr lang="ru-RU" sz="1400" i="1" dirty="0">
              <a:solidFill>
                <a:schemeClr val="bg1"/>
              </a:solidFill>
              <a:latin typeface="Tahoma" pitchFamily="34" charset="0"/>
            </a:endParaRPr>
          </a:p>
          <a:p>
            <a:pPr eaLnBrk="1" hangingPunct="1"/>
            <a:r>
              <a:rPr lang="ru-RU" sz="1400" b="1" i="1" dirty="0">
                <a:solidFill>
                  <a:schemeClr val="bg1"/>
                </a:solidFill>
                <a:latin typeface="Tahoma" pitchFamily="34" charset="0"/>
              </a:rPr>
              <a:t>Введен в эксплуатацию в 2012г.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252536" y="791815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i="1" u="sng" dirty="0">
                <a:solidFill>
                  <a:schemeClr val="bg2"/>
                </a:solidFill>
                <a:latin typeface="Tahoma" pitchFamily="34" charset="0"/>
              </a:rPr>
              <a:t>Основные показатели проекта</a:t>
            </a:r>
          </a:p>
        </p:txBody>
      </p:sp>
      <p:pic>
        <p:nvPicPr>
          <p:cNvPr id="12" name="Рисунок 11" descr="X:\01 - МОРТРАНСНИИПРОЕКТ\5 -САЙТ\ФОТО ОБЪЕКТОВ\Портпункты\Кургородок\Кургородок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3761557"/>
            <a:ext cx="4554954" cy="278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3" descr="http://www.rosmorport.ru/media/File/terminal/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761556"/>
            <a:ext cx="3719148" cy="278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39232"/>
      </p:ext>
    </p:extLst>
  </p:cSld>
  <p:clrMapOvr>
    <a:masterClrMapping/>
  </p:clrMapOvr>
</p:sld>
</file>

<file path=ppt/theme/theme1.xml><?xml version="1.0" encoding="utf-8"?>
<a:theme xmlns:a="http://schemas.openxmlformats.org/drawingml/2006/main" name="Moonlight">
  <a:themeElements>
    <a:clrScheme name="Moonlight">
      <a:dk1>
        <a:srgbClr val="595959"/>
      </a:dk1>
      <a:lt1>
        <a:srgbClr val="FFFFFF"/>
      </a:lt1>
      <a:dk2>
        <a:srgbClr val="2AB7FF"/>
      </a:dk2>
      <a:lt2>
        <a:srgbClr val="DBE5F1"/>
      </a:lt2>
      <a:accent1>
        <a:srgbClr val="20378C"/>
      </a:accent1>
      <a:accent2>
        <a:srgbClr val="A20000"/>
      </a:accent2>
      <a:accent3>
        <a:srgbClr val="534088"/>
      </a:accent3>
      <a:accent4>
        <a:srgbClr val="2D9123"/>
      </a:accent4>
      <a:accent5>
        <a:srgbClr val="7E2C80"/>
      </a:accent5>
      <a:accent6>
        <a:srgbClr val="4A4EC5"/>
      </a:accent6>
      <a:hlink>
        <a:srgbClr val="BBECFF"/>
      </a:hlink>
      <a:folHlink>
        <a:srgbClr val="DDDDDD"/>
      </a:folHlink>
    </a:clrScheme>
    <a:fontScheme name="Moonlight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onlight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50000"/>
              </a:schemeClr>
            </a:gs>
            <a:gs pos="35000">
              <a:schemeClr val="phClr">
                <a:tint val="80000"/>
                <a:satMod val="200000"/>
              </a:schemeClr>
            </a:gs>
            <a:gs pos="100000">
              <a:schemeClr val="phClr">
                <a:tint val="75000"/>
                <a:satMod val="250000"/>
              </a:schemeClr>
            </a:gs>
          </a:gsLst>
          <a:path path="rect">
            <a:fillToRect l="100000" t="100000"/>
          </a:path>
        </a:gradFill>
        <a:gradFill rotWithShape="1">
          <a:gsLst>
            <a:gs pos="0">
              <a:schemeClr val="phClr">
                <a:shade val="60000"/>
                <a:satMod val="150000"/>
              </a:schemeClr>
            </a:gs>
            <a:gs pos="80000">
              <a:schemeClr val="phClr">
                <a:shade val="100000"/>
                <a:satMod val="130000"/>
              </a:schemeClr>
            </a:gs>
            <a:gs pos="100000">
              <a:schemeClr val="phClr">
                <a:tint val="9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6350" cap="flat" cmpd="sng" algn="ctr">
          <a:solidFill>
            <a:schemeClr val="phClr">
              <a:shade val="95000"/>
              <a:satMod val="115000"/>
            </a:schemeClr>
          </a:solidFill>
          <a:prstDash val="solid"/>
        </a:ln>
        <a:ln w="12700" cap="flat" cmpd="sng" algn="ctr">
          <a:solidFill>
            <a:schemeClr val="phClr">
              <a:satMod val="110000"/>
            </a:schemeClr>
          </a:solidFill>
          <a:prstDash val="solid"/>
        </a:ln>
        <a:ln w="25400" cap="flat" cmpd="sng" algn="ctr">
          <a:solidFill>
            <a:schemeClr val="phClr">
              <a:shade val="90000"/>
              <a:satMod val="115000"/>
            </a:schemeClr>
          </a:solidFill>
          <a:prstDash val="solid"/>
        </a:ln>
      </a:lnStyleLst>
      <a:effectStyleLst>
        <a:effectStyle>
          <a:effectLst>
            <a:outerShdw blurRad="50800" dist="25400" dir="5400000" sx="101000" sy="101000" algn="ctr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</a:effectLst>
          <a:scene3d>
            <a:camera prst="orthographicFront">
              <a:rot lat="0" lon="0" rev="0"/>
            </a:camera>
            <a:lightRig rig="balanced" dir="tl">
              <a:rot lat="0" lon="0" rev="4200000"/>
            </a:lightRig>
          </a:scene3d>
          <a:sp3d>
            <a:bevelT w="25400" h="12700" prst="softRound"/>
          </a:sp3d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  <a:softEdge rad="3175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rect">
            <a:fillToRect l="100000" t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onlight">
  <a:themeElements>
    <a:clrScheme name="Moonlight">
      <a:dk1>
        <a:srgbClr val="595959"/>
      </a:dk1>
      <a:lt1>
        <a:srgbClr val="FFFFFF"/>
      </a:lt1>
      <a:dk2>
        <a:srgbClr val="2AB7FF"/>
      </a:dk2>
      <a:lt2>
        <a:srgbClr val="DBE5F1"/>
      </a:lt2>
      <a:accent1>
        <a:srgbClr val="20378C"/>
      </a:accent1>
      <a:accent2>
        <a:srgbClr val="A20000"/>
      </a:accent2>
      <a:accent3>
        <a:srgbClr val="534088"/>
      </a:accent3>
      <a:accent4>
        <a:srgbClr val="2D9123"/>
      </a:accent4>
      <a:accent5>
        <a:srgbClr val="7E2C80"/>
      </a:accent5>
      <a:accent6>
        <a:srgbClr val="4A4EC5"/>
      </a:accent6>
      <a:hlink>
        <a:srgbClr val="BBECFF"/>
      </a:hlink>
      <a:folHlink>
        <a:srgbClr val="DDDDDD"/>
      </a:folHlink>
    </a:clrScheme>
    <a:fontScheme name="Moonlight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onlight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50000"/>
              </a:schemeClr>
            </a:gs>
            <a:gs pos="35000">
              <a:schemeClr val="phClr">
                <a:tint val="80000"/>
                <a:satMod val="200000"/>
              </a:schemeClr>
            </a:gs>
            <a:gs pos="100000">
              <a:schemeClr val="phClr">
                <a:tint val="75000"/>
                <a:satMod val="250000"/>
              </a:schemeClr>
            </a:gs>
          </a:gsLst>
          <a:path path="rect">
            <a:fillToRect l="100000" t="100000"/>
          </a:path>
        </a:gradFill>
        <a:gradFill rotWithShape="1">
          <a:gsLst>
            <a:gs pos="0">
              <a:schemeClr val="phClr">
                <a:shade val="60000"/>
                <a:satMod val="150000"/>
              </a:schemeClr>
            </a:gs>
            <a:gs pos="80000">
              <a:schemeClr val="phClr">
                <a:shade val="100000"/>
                <a:satMod val="130000"/>
              </a:schemeClr>
            </a:gs>
            <a:gs pos="100000">
              <a:schemeClr val="phClr">
                <a:tint val="9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6350" cap="flat" cmpd="sng" algn="ctr">
          <a:solidFill>
            <a:schemeClr val="phClr">
              <a:shade val="95000"/>
              <a:satMod val="115000"/>
            </a:schemeClr>
          </a:solidFill>
          <a:prstDash val="solid"/>
        </a:ln>
        <a:ln w="12700" cap="flat" cmpd="sng" algn="ctr">
          <a:solidFill>
            <a:schemeClr val="phClr">
              <a:satMod val="110000"/>
            </a:schemeClr>
          </a:solidFill>
          <a:prstDash val="solid"/>
        </a:ln>
        <a:ln w="25400" cap="flat" cmpd="sng" algn="ctr">
          <a:solidFill>
            <a:schemeClr val="phClr">
              <a:shade val="90000"/>
              <a:satMod val="115000"/>
            </a:schemeClr>
          </a:solidFill>
          <a:prstDash val="solid"/>
        </a:ln>
      </a:lnStyleLst>
      <a:effectStyleLst>
        <a:effectStyle>
          <a:effectLst>
            <a:outerShdw blurRad="50800" dist="25400" dir="5400000" sx="101000" sy="101000" algn="ctr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</a:effectLst>
          <a:scene3d>
            <a:camera prst="orthographicFront">
              <a:rot lat="0" lon="0" rev="0"/>
            </a:camera>
            <a:lightRig rig="balanced" dir="tl">
              <a:rot lat="0" lon="0" rev="4200000"/>
            </a:lightRig>
          </a:scene3d>
          <a:sp3d>
            <a:bevelT w="25400" h="12700" prst="softRound"/>
          </a:sp3d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  <a:softEdge rad="3175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rect">
            <a:fillToRect l="100000" t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10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11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12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13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14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15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16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2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3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4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5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6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7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8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ppt/theme/themeOverride9.xml><?xml version="1.0" encoding="utf-8"?>
<a:themeOverride xmlns:a="http://schemas.openxmlformats.org/drawingml/2006/main">
  <a:clrScheme name="Moonlight">
    <a:dk1>
      <a:srgbClr val="595959"/>
    </a:dk1>
    <a:lt1>
      <a:srgbClr val="FFFFFF"/>
    </a:lt1>
    <a:dk2>
      <a:srgbClr val="2AB7FF"/>
    </a:dk2>
    <a:lt2>
      <a:srgbClr val="DBE5F1"/>
    </a:lt2>
    <a:accent1>
      <a:srgbClr val="20378C"/>
    </a:accent1>
    <a:accent2>
      <a:srgbClr val="A20000"/>
    </a:accent2>
    <a:accent3>
      <a:srgbClr val="534088"/>
    </a:accent3>
    <a:accent4>
      <a:srgbClr val="2D9123"/>
    </a:accent4>
    <a:accent5>
      <a:srgbClr val="7E2C80"/>
    </a:accent5>
    <a:accent6>
      <a:srgbClr val="4A4EC5"/>
    </a:accent6>
    <a:hlink>
      <a:srgbClr val="BBECFF"/>
    </a:hlink>
    <a:folHlink>
      <a:srgbClr val="DDDDD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4296</TotalTime>
  <Words>2431</Words>
  <Application>Microsoft Office PowerPoint</Application>
  <PresentationFormat>Экран (4:3)</PresentationFormat>
  <Paragraphs>456</Paragraphs>
  <Slides>37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0" baseType="lpstr">
      <vt:lpstr>Adobe Fan Heiti Std B</vt:lpstr>
      <vt:lpstr>Arial</vt:lpstr>
      <vt:lpstr>Calibri</vt:lpstr>
      <vt:lpstr>Candara</vt:lpstr>
      <vt:lpstr>Georgia</vt:lpstr>
      <vt:lpstr>HGｺﾞｼｯｸM</vt:lpstr>
      <vt:lpstr>Impact</vt:lpstr>
      <vt:lpstr>Tahoma</vt:lpstr>
      <vt:lpstr>Times New Roman</vt:lpstr>
      <vt:lpstr>Wingdings</vt:lpstr>
      <vt:lpstr>Moonlight</vt:lpstr>
      <vt:lpstr>1_Moonlight</vt:lpstr>
      <vt:lpstr>Точечный рисунок</vt:lpstr>
      <vt:lpstr>Общество с ограниченной ответственностью  «Научно-Проектная Компания «МорТрансНииПроект»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ТЕРМИНАЛ НЕФТЕПРОДУКТОВ В ПОРТУ НОВОРОССИЙСК  НА ЧЕРНОМ МОРЕ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Microsoft Office</cp:lastModifiedBy>
  <cp:revision>361</cp:revision>
  <dcterms:created xsi:type="dcterms:W3CDTF">2011-10-11T18:57:01Z</dcterms:created>
  <dcterms:modified xsi:type="dcterms:W3CDTF">2015-08-26T12:18:46Z</dcterms:modified>
</cp:coreProperties>
</file>