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57" r:id="rId3"/>
    <p:sldId id="282" r:id="rId4"/>
    <p:sldId id="259" r:id="rId5"/>
    <p:sldId id="258" r:id="rId6"/>
    <p:sldId id="283" r:id="rId7"/>
    <p:sldId id="285" r:id="rId8"/>
    <p:sldId id="260" r:id="rId9"/>
    <p:sldId id="291" r:id="rId10"/>
    <p:sldId id="289" r:id="rId11"/>
    <p:sldId id="261" r:id="rId12"/>
    <p:sldId id="287" r:id="rId13"/>
    <p:sldId id="286" r:id="rId14"/>
    <p:sldId id="265" r:id="rId15"/>
    <p:sldId id="290" r:id="rId16"/>
    <p:sldId id="266" r:id="rId17"/>
    <p:sldId id="269" r:id="rId18"/>
    <p:sldId id="267" r:id="rId19"/>
    <p:sldId id="271" r:id="rId20"/>
    <p:sldId id="272" r:id="rId21"/>
    <p:sldId id="273" r:id="rId22"/>
    <p:sldId id="279" r:id="rId23"/>
    <p:sldId id="275" r:id="rId24"/>
    <p:sldId id="276" r:id="rId25"/>
    <p:sldId id="278" r:id="rId26"/>
    <p:sldId id="274" r:id="rId27"/>
    <p:sldId id="27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p:scale>
          <a:sx n="75" d="100"/>
          <a:sy n="75" d="100"/>
        </p:scale>
        <p:origin x="-1094"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radarChart>
        <c:radarStyle val="filled"/>
        <c:ser>
          <c:idx val="0"/>
          <c:order val="0"/>
          <c:cat>
            <c:strRef>
              <c:f>Dom_3!$A$1:$P$1</c:f>
              <c:strCache>
                <c:ptCount val="16"/>
                <c:pt idx="0">
                  <c:v>     N   </c:v>
                </c:pt>
                <c:pt idx="1">
                  <c:v>   NNE </c:v>
                </c:pt>
                <c:pt idx="2">
                  <c:v>   NE  </c:v>
                </c:pt>
                <c:pt idx="3">
                  <c:v>   NEE </c:v>
                </c:pt>
                <c:pt idx="4">
                  <c:v>   E   </c:v>
                </c:pt>
                <c:pt idx="5">
                  <c:v>   SEE </c:v>
                </c:pt>
                <c:pt idx="6">
                  <c:v>   SE  </c:v>
                </c:pt>
                <c:pt idx="7">
                  <c:v>   SSE </c:v>
                </c:pt>
                <c:pt idx="8">
                  <c:v>   S   </c:v>
                </c:pt>
                <c:pt idx="9">
                  <c:v>  SSW </c:v>
                </c:pt>
                <c:pt idx="10">
                  <c:v>   SW  </c:v>
                </c:pt>
                <c:pt idx="11">
                  <c:v>   SWW </c:v>
                </c:pt>
                <c:pt idx="12">
                  <c:v>   W  </c:v>
                </c:pt>
                <c:pt idx="13">
                  <c:v>   NWW </c:v>
                </c:pt>
                <c:pt idx="14">
                  <c:v>   NW  </c:v>
                </c:pt>
                <c:pt idx="15">
                  <c:v>   NNW </c:v>
                </c:pt>
              </c:strCache>
            </c:strRef>
          </c:cat>
          <c:val>
            <c:numRef>
              <c:f>Dom_3!$A$3:$P$3</c:f>
              <c:numCache>
                <c:formatCode>General</c:formatCode>
                <c:ptCount val="16"/>
                <c:pt idx="0">
                  <c:v>3.94</c:v>
                </c:pt>
                <c:pt idx="1">
                  <c:v>4.79</c:v>
                </c:pt>
                <c:pt idx="2">
                  <c:v>6.4</c:v>
                </c:pt>
                <c:pt idx="3">
                  <c:v>10.72</c:v>
                </c:pt>
                <c:pt idx="4">
                  <c:v>8.9700000000000006</c:v>
                </c:pt>
                <c:pt idx="5">
                  <c:v>6.78</c:v>
                </c:pt>
                <c:pt idx="6">
                  <c:v>22.84</c:v>
                </c:pt>
                <c:pt idx="7">
                  <c:v>7.23</c:v>
                </c:pt>
                <c:pt idx="8">
                  <c:v>1.9900000000000084</c:v>
                </c:pt>
                <c:pt idx="9">
                  <c:v>1.44</c:v>
                </c:pt>
                <c:pt idx="10">
                  <c:v>1.0999999999999888</c:v>
                </c:pt>
                <c:pt idx="11">
                  <c:v>1.7100000000000015</c:v>
                </c:pt>
                <c:pt idx="12">
                  <c:v>2.36</c:v>
                </c:pt>
                <c:pt idx="13">
                  <c:v>11.34</c:v>
                </c:pt>
                <c:pt idx="14">
                  <c:v>5.17</c:v>
                </c:pt>
                <c:pt idx="15">
                  <c:v>3.2199999999999998</c:v>
                </c:pt>
              </c:numCache>
            </c:numRef>
          </c:val>
        </c:ser>
        <c:axId val="31310976"/>
        <c:axId val="74382720"/>
      </c:radarChart>
      <c:catAx>
        <c:axId val="31310976"/>
        <c:scaling>
          <c:orientation val="minMax"/>
        </c:scaling>
        <c:axPos val="b"/>
        <c:majorGridlines/>
        <c:numFmt formatCode="General" sourceLinked="0"/>
        <c:tickLblPos val="nextTo"/>
        <c:crossAx val="74382720"/>
        <c:crosses val="autoZero"/>
        <c:auto val="1"/>
        <c:lblAlgn val="ctr"/>
        <c:lblOffset val="100"/>
      </c:catAx>
      <c:valAx>
        <c:axId val="74382720"/>
        <c:scaling>
          <c:orientation val="minMax"/>
        </c:scaling>
        <c:axPos val="l"/>
        <c:majorGridlines/>
        <c:numFmt formatCode="General" sourceLinked="1"/>
        <c:majorTickMark val="cross"/>
        <c:tickLblPos val="nextTo"/>
        <c:crossAx val="31310976"/>
        <c:crosses val="autoZero"/>
        <c:crossBetween val="between"/>
      </c:valAx>
    </c:plotArea>
    <c:plotVisOnly val="1"/>
    <c:dispBlanksAs val="gap"/>
  </c:chart>
  <c:spPr>
    <a:ln>
      <a:solidFill>
        <a:schemeClr val="bg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radarChart>
        <c:radarStyle val="filled"/>
        <c:ser>
          <c:idx val="0"/>
          <c:order val="0"/>
          <c:cat>
            <c:strRef>
              <c:f>DOM_1!$A$1:$P$1</c:f>
              <c:strCache>
                <c:ptCount val="16"/>
                <c:pt idx="0">
                  <c:v>           N   </c:v>
                </c:pt>
                <c:pt idx="1">
                  <c:v>   NNE </c:v>
                </c:pt>
                <c:pt idx="2">
                  <c:v>   NE  </c:v>
                </c:pt>
                <c:pt idx="3">
                  <c:v>   NEE </c:v>
                </c:pt>
                <c:pt idx="4">
                  <c:v>   E   </c:v>
                </c:pt>
                <c:pt idx="5">
                  <c:v>   SEE </c:v>
                </c:pt>
                <c:pt idx="6">
                  <c:v>   SE  </c:v>
                </c:pt>
                <c:pt idx="7">
                  <c:v>   SSE </c:v>
                </c:pt>
                <c:pt idx="8">
                  <c:v>   S   </c:v>
                </c:pt>
                <c:pt idx="9">
                  <c:v>  SSW </c:v>
                </c:pt>
                <c:pt idx="10">
                  <c:v>   SW  </c:v>
                </c:pt>
                <c:pt idx="11">
                  <c:v>   SWW </c:v>
                </c:pt>
                <c:pt idx="12">
                  <c:v>   W  </c:v>
                </c:pt>
                <c:pt idx="13">
                  <c:v>   NWW </c:v>
                </c:pt>
                <c:pt idx="14">
                  <c:v>   NW  </c:v>
                </c:pt>
                <c:pt idx="15">
                  <c:v>   NNW </c:v>
                </c:pt>
              </c:strCache>
            </c:strRef>
          </c:cat>
          <c:val>
            <c:numRef>
              <c:f>DOM_1!$A$2:$P$2</c:f>
              <c:numCache>
                <c:formatCode>General</c:formatCode>
                <c:ptCount val="16"/>
                <c:pt idx="0">
                  <c:v>4.0068000000000001</c:v>
                </c:pt>
                <c:pt idx="1">
                  <c:v>3.3903999999999987</c:v>
                </c:pt>
                <c:pt idx="2">
                  <c:v>4.3150999999999975</c:v>
                </c:pt>
                <c:pt idx="3">
                  <c:v>5.0684999999999985</c:v>
                </c:pt>
                <c:pt idx="4">
                  <c:v>8.1849000000000007</c:v>
                </c:pt>
                <c:pt idx="5">
                  <c:v>17.294499999999989</c:v>
                </c:pt>
                <c:pt idx="6">
                  <c:v>17.5</c:v>
                </c:pt>
                <c:pt idx="7">
                  <c:v>5.0342000000000002</c:v>
                </c:pt>
                <c:pt idx="8">
                  <c:v>2.8766999999999756</c:v>
                </c:pt>
                <c:pt idx="9">
                  <c:v>1.643799999999991</c:v>
                </c:pt>
                <c:pt idx="10">
                  <c:v>1.5752999999999904</c:v>
                </c:pt>
                <c:pt idx="11">
                  <c:v>1.8835999999999911</c:v>
                </c:pt>
                <c:pt idx="12">
                  <c:v>3.2191999999999998</c:v>
                </c:pt>
                <c:pt idx="13">
                  <c:v>9.9315000000000015</c:v>
                </c:pt>
                <c:pt idx="14">
                  <c:v>8.4932000000000034</c:v>
                </c:pt>
                <c:pt idx="15">
                  <c:v>5.5822000000000003</c:v>
                </c:pt>
              </c:numCache>
            </c:numRef>
          </c:val>
        </c:ser>
        <c:axId val="32050560"/>
        <c:axId val="32056448"/>
      </c:radarChart>
      <c:catAx>
        <c:axId val="32050560"/>
        <c:scaling>
          <c:orientation val="minMax"/>
        </c:scaling>
        <c:axPos val="b"/>
        <c:majorGridlines/>
        <c:numFmt formatCode="General" sourceLinked="0"/>
        <c:tickLblPos val="nextTo"/>
        <c:crossAx val="32056448"/>
        <c:crosses val="autoZero"/>
        <c:auto val="1"/>
        <c:lblAlgn val="ctr"/>
        <c:lblOffset val="100"/>
      </c:catAx>
      <c:valAx>
        <c:axId val="32056448"/>
        <c:scaling>
          <c:orientation val="minMax"/>
        </c:scaling>
        <c:axPos val="l"/>
        <c:majorGridlines/>
        <c:numFmt formatCode="General" sourceLinked="1"/>
        <c:majorTickMark val="cross"/>
        <c:tickLblPos val="nextTo"/>
        <c:crossAx val="32050560"/>
        <c:crosses val="autoZero"/>
        <c:crossBetween val="between"/>
      </c:valAx>
    </c:plotArea>
    <c:plotVisOnly val="1"/>
    <c:dispBlanksAs val="gap"/>
  </c:chart>
  <c:spPr>
    <a:ln>
      <a:solidFill>
        <a:schemeClr val="bg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radarChart>
        <c:radarStyle val="filled"/>
        <c:ser>
          <c:idx val="0"/>
          <c:order val="0"/>
          <c:cat>
            <c:strRef>
              <c:f>DOM_2!$A$1:$P$1</c:f>
              <c:strCache>
                <c:ptCount val="16"/>
                <c:pt idx="0">
                  <c:v>           N   </c:v>
                </c:pt>
                <c:pt idx="1">
                  <c:v>   NNE </c:v>
                </c:pt>
                <c:pt idx="2">
                  <c:v>   NE  </c:v>
                </c:pt>
                <c:pt idx="3">
                  <c:v>   NEE </c:v>
                </c:pt>
                <c:pt idx="4">
                  <c:v>   E   </c:v>
                </c:pt>
                <c:pt idx="5">
                  <c:v>   SEE </c:v>
                </c:pt>
                <c:pt idx="6">
                  <c:v>   SE  </c:v>
                </c:pt>
                <c:pt idx="7">
                  <c:v>   SSE </c:v>
                </c:pt>
                <c:pt idx="8">
                  <c:v>   S   </c:v>
                </c:pt>
                <c:pt idx="9">
                  <c:v>  SSW </c:v>
                </c:pt>
                <c:pt idx="10">
                  <c:v>   SW  </c:v>
                </c:pt>
                <c:pt idx="11">
                  <c:v>   SWW </c:v>
                </c:pt>
                <c:pt idx="12">
                  <c:v>   W  </c:v>
                </c:pt>
                <c:pt idx="13">
                  <c:v>   NWW </c:v>
                </c:pt>
                <c:pt idx="14">
                  <c:v>   NW  </c:v>
                </c:pt>
                <c:pt idx="15">
                  <c:v>   NNW </c:v>
                </c:pt>
              </c:strCache>
            </c:strRef>
          </c:cat>
          <c:val>
            <c:numRef>
              <c:f>DOM_2!$A$2:$P$2</c:f>
              <c:numCache>
                <c:formatCode>General</c:formatCode>
                <c:ptCount val="16"/>
                <c:pt idx="0">
                  <c:v>3.6985999999999999</c:v>
                </c:pt>
                <c:pt idx="1">
                  <c:v>4.4177999999999997</c:v>
                </c:pt>
                <c:pt idx="2">
                  <c:v>5.7534000000000001</c:v>
                </c:pt>
                <c:pt idx="3">
                  <c:v>8.0822000000000003</c:v>
                </c:pt>
                <c:pt idx="4">
                  <c:v>7.9795000000000034</c:v>
                </c:pt>
                <c:pt idx="5">
                  <c:v>10.0685</c:v>
                </c:pt>
                <c:pt idx="6">
                  <c:v>23.08219999999978</c:v>
                </c:pt>
                <c:pt idx="7">
                  <c:v>5.9588999999999999</c:v>
                </c:pt>
                <c:pt idx="8">
                  <c:v>1.7465999999999913</c:v>
                </c:pt>
                <c:pt idx="9">
                  <c:v>0.85620000000000063</c:v>
                </c:pt>
                <c:pt idx="10">
                  <c:v>0.92470000000000063</c:v>
                </c:pt>
                <c:pt idx="11">
                  <c:v>1.3013999999999899</c:v>
                </c:pt>
                <c:pt idx="12">
                  <c:v>2.1917999999999997</c:v>
                </c:pt>
                <c:pt idx="13">
                  <c:v>9.9315000000000015</c:v>
                </c:pt>
                <c:pt idx="14">
                  <c:v>9.6575000000000006</c:v>
                </c:pt>
                <c:pt idx="15">
                  <c:v>4.3493000000000004</c:v>
                </c:pt>
              </c:numCache>
            </c:numRef>
          </c:val>
        </c:ser>
        <c:axId val="32072064"/>
        <c:axId val="32073600"/>
      </c:radarChart>
      <c:catAx>
        <c:axId val="32072064"/>
        <c:scaling>
          <c:orientation val="minMax"/>
        </c:scaling>
        <c:axPos val="b"/>
        <c:majorGridlines/>
        <c:numFmt formatCode="General" sourceLinked="0"/>
        <c:tickLblPos val="nextTo"/>
        <c:crossAx val="32073600"/>
        <c:crosses val="autoZero"/>
        <c:auto val="1"/>
        <c:lblAlgn val="ctr"/>
        <c:lblOffset val="100"/>
      </c:catAx>
      <c:valAx>
        <c:axId val="32073600"/>
        <c:scaling>
          <c:orientation val="minMax"/>
        </c:scaling>
        <c:axPos val="l"/>
        <c:majorGridlines/>
        <c:numFmt formatCode="General" sourceLinked="1"/>
        <c:majorTickMark val="cross"/>
        <c:tickLblPos val="nextTo"/>
        <c:crossAx val="32072064"/>
        <c:crosses val="autoZero"/>
        <c:crossBetween val="between"/>
      </c:valAx>
    </c:plotArea>
    <c:plotVisOnly val="1"/>
    <c:dispBlanksAs val="gap"/>
  </c:chart>
  <c:spPr>
    <a:ln>
      <a:solidFill>
        <a:schemeClr val="bg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Расстояние </a:t>
            </a:r>
            <a:r>
              <a:rPr lang="en-US"/>
              <a:t>6</a:t>
            </a:r>
            <a:r>
              <a:rPr lang="ru-RU"/>
              <a:t> м от барьера</a:t>
            </a:r>
          </a:p>
        </c:rich>
      </c:tx>
      <c:spPr>
        <a:noFill/>
        <a:ln>
          <a:noFill/>
        </a:ln>
        <a:effectLst/>
      </c:spPr>
    </c:title>
    <c:plotArea>
      <c:layout/>
      <c:scatterChart>
        <c:scatterStyle val="smoothMarker"/>
        <c:ser>
          <c:idx val="0"/>
          <c:order val="0"/>
          <c:tx>
            <c:v>Расстояние 3 м от барьера</c:v>
          </c:tx>
          <c:spPr>
            <a:ln w="19050" cap="rnd">
              <a:solidFill>
                <a:schemeClr val="accent1"/>
              </a:solidFill>
              <a:round/>
            </a:ln>
            <a:effectLst/>
          </c:spPr>
          <c:marker>
            <c:symbol val="none"/>
          </c:marker>
          <c:xVal>
            <c:numRef>
              <c:f>'5м'!$N$2:$N$21</c:f>
              <c:numCache>
                <c:formatCode>General</c:formatCode>
                <c:ptCount val="20"/>
                <c:pt idx="0">
                  <c:v>12.286711146640862</c:v>
                </c:pt>
                <c:pt idx="1">
                  <c:v>12.542155387413651</c:v>
                </c:pt>
                <c:pt idx="2">
                  <c:v>13.013541171710015</c:v>
                </c:pt>
                <c:pt idx="3">
                  <c:v>11.847868527324005</c:v>
                </c:pt>
                <c:pt idx="4">
                  <c:v>10.985964763273703</c:v>
                </c:pt>
                <c:pt idx="5">
                  <c:v>10.663571782497918</c:v>
                </c:pt>
                <c:pt idx="6">
                  <c:v>10.606229157458753</c:v>
                </c:pt>
                <c:pt idx="7">
                  <c:v>10.546239949725464</c:v>
                </c:pt>
                <c:pt idx="8">
                  <c:v>9.9954566846056512</c:v>
                </c:pt>
                <c:pt idx="9">
                  <c:v>9.2291141601291589</c:v>
                </c:pt>
                <c:pt idx="10">
                  <c:v>8.9222085891930192</c:v>
                </c:pt>
                <c:pt idx="11">
                  <c:v>8.6212039174489448</c:v>
                </c:pt>
                <c:pt idx="12">
                  <c:v>8.2524075201030094</c:v>
                </c:pt>
                <c:pt idx="13">
                  <c:v>8.7994169543441867</c:v>
                </c:pt>
                <c:pt idx="14">
                  <c:v>9.0868848457157725</c:v>
                </c:pt>
                <c:pt idx="15">
                  <c:v>9.3954175749008879</c:v>
                </c:pt>
                <c:pt idx="16">
                  <c:v>9.2175280092238037</c:v>
                </c:pt>
                <c:pt idx="17">
                  <c:v>8.4598996033216718</c:v>
                </c:pt>
                <c:pt idx="18">
                  <c:v>8.4715445671757728</c:v>
                </c:pt>
                <c:pt idx="19">
                  <c:v>7.5625218290120806</c:v>
                </c:pt>
              </c:numCache>
            </c:numRef>
          </c:xVal>
          <c:yVal>
            <c:numRef>
              <c:f>'5м'!$M$2:$M$21</c:f>
              <c:numCache>
                <c:formatCode>General</c:formatCode>
                <c:ptCount val="20"/>
                <c:pt idx="0">
                  <c:v>0</c:v>
                </c:pt>
                <c:pt idx="1">
                  <c:v>0.75000000000000022</c:v>
                </c:pt>
                <c:pt idx="2">
                  <c:v>1.499999999999998</c:v>
                </c:pt>
                <c:pt idx="3">
                  <c:v>2.2500000000000004</c:v>
                </c:pt>
                <c:pt idx="4">
                  <c:v>3</c:v>
                </c:pt>
                <c:pt idx="5">
                  <c:v>3.75</c:v>
                </c:pt>
                <c:pt idx="6">
                  <c:v>4.5</c:v>
                </c:pt>
                <c:pt idx="7">
                  <c:v>5.25</c:v>
                </c:pt>
                <c:pt idx="8">
                  <c:v>6</c:v>
                </c:pt>
                <c:pt idx="9">
                  <c:v>6.75</c:v>
                </c:pt>
                <c:pt idx="10">
                  <c:v>7.5</c:v>
                </c:pt>
                <c:pt idx="11">
                  <c:v>8.25</c:v>
                </c:pt>
                <c:pt idx="12">
                  <c:v>9</c:v>
                </c:pt>
                <c:pt idx="13">
                  <c:v>9.75</c:v>
                </c:pt>
                <c:pt idx="14">
                  <c:v>10.5</c:v>
                </c:pt>
                <c:pt idx="15">
                  <c:v>11.25</c:v>
                </c:pt>
                <c:pt idx="16">
                  <c:v>12</c:v>
                </c:pt>
                <c:pt idx="17">
                  <c:v>12.75</c:v>
                </c:pt>
                <c:pt idx="18">
                  <c:v>13.5</c:v>
                </c:pt>
                <c:pt idx="19">
                  <c:v>14.25</c:v>
                </c:pt>
              </c:numCache>
            </c:numRef>
          </c:yVal>
          <c:smooth val="1"/>
        </c:ser>
        <c:axId val="32389760"/>
        <c:axId val="32404224"/>
      </c:scatterChart>
      <c:valAx>
        <c:axId val="32389760"/>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Скорость ветра. м</a:t>
                </a:r>
                <a:r>
                  <a:rPr lang="en-US"/>
                  <a:t>/</a:t>
                </a:r>
                <a:r>
                  <a:rPr lang="ru-RU"/>
                  <a:t>с</a:t>
                </a:r>
              </a:p>
            </c:rich>
          </c:tx>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2404224"/>
        <c:crosses val="autoZero"/>
        <c:crossBetween val="midCat"/>
      </c:valAx>
      <c:valAx>
        <c:axId val="324042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Высота.</a:t>
                </a:r>
                <a:r>
                  <a:rPr lang="ru-RU" baseline="0"/>
                  <a:t> м</a:t>
                </a:r>
                <a:endParaRPr lang="ru-RU"/>
              </a:p>
            </c:rich>
          </c:tx>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2389760"/>
        <c:crosses val="autoZero"/>
        <c:crossBetween val="midCat"/>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27296-C65D-4EBB-8FCC-CAB1F4A495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895B867-D11E-4103-A0DA-512ECCB83A47}">
      <dgm:prSet phldrT="[Text]" custT="1"/>
      <dgm:spPr/>
      <dgm:t>
        <a:bodyPr/>
        <a:lstStyle/>
        <a:p>
          <a:pPr algn="ctr"/>
          <a:r>
            <a:rPr lang="ru-RU" sz="2400" b="1" dirty="0" smtClean="0"/>
            <a:t>Численное моделирование</a:t>
          </a:r>
          <a:endParaRPr lang="ru-RU" sz="2400" b="1" dirty="0"/>
        </a:p>
      </dgm:t>
    </dgm:pt>
    <dgm:pt modelId="{95635A9F-A22E-4D42-AD31-609A5166E12E}" type="parTrans" cxnId="{6E6B8FB7-89E7-43D6-9D58-962C3B4D4727}">
      <dgm:prSet/>
      <dgm:spPr/>
      <dgm:t>
        <a:bodyPr/>
        <a:lstStyle/>
        <a:p>
          <a:endParaRPr lang="ru-RU"/>
        </a:p>
      </dgm:t>
    </dgm:pt>
    <dgm:pt modelId="{3BA7AD78-EE10-4C95-ABDA-69530519BABE}" type="sibTrans" cxnId="{6E6B8FB7-89E7-43D6-9D58-962C3B4D4727}">
      <dgm:prSet/>
      <dgm:spPr/>
      <dgm:t>
        <a:bodyPr/>
        <a:lstStyle/>
        <a:p>
          <a:endParaRPr lang="ru-RU"/>
        </a:p>
      </dgm:t>
    </dgm:pt>
    <dgm:pt modelId="{AE8CFB80-8473-408B-B72F-7E15DFB4252A}">
      <dgm:prSet phldrT="[Text]" custT="1"/>
      <dgm:spPr/>
      <dgm:t>
        <a:bodyPr/>
        <a:lstStyle/>
        <a:p>
          <a:pPr algn="l"/>
          <a:r>
            <a:rPr lang="ru-RU" sz="1800" b="1" i="1" dirty="0" smtClean="0"/>
            <a:t>Численное моделирование метеорологических характеристик</a:t>
          </a:r>
          <a:endParaRPr lang="ru-RU" sz="1800" b="1" i="1" dirty="0"/>
        </a:p>
      </dgm:t>
    </dgm:pt>
    <dgm:pt modelId="{7C7DD33D-46C4-478D-8687-19ECD58ECECC}" type="parTrans" cxnId="{4C2407E1-24D2-4D37-904E-67907BA5DF39}">
      <dgm:prSet/>
      <dgm:spPr/>
      <dgm:t>
        <a:bodyPr/>
        <a:lstStyle/>
        <a:p>
          <a:endParaRPr lang="ru-RU"/>
        </a:p>
      </dgm:t>
    </dgm:pt>
    <dgm:pt modelId="{F80F2022-DBCA-4DCD-9122-DAA86F091E0B}" type="sibTrans" cxnId="{4C2407E1-24D2-4D37-904E-67907BA5DF39}">
      <dgm:prSet/>
      <dgm:spPr/>
      <dgm:t>
        <a:bodyPr/>
        <a:lstStyle/>
        <a:p>
          <a:endParaRPr lang="ru-RU"/>
        </a:p>
      </dgm:t>
    </dgm:pt>
    <dgm:pt modelId="{4D9E44D9-A4B9-4E15-95F7-7A37FD23BFD0}">
      <dgm:prSet phldrT="[Text]" custT="1"/>
      <dgm:spPr/>
      <dgm:t>
        <a:bodyPr/>
        <a:lstStyle/>
        <a:p>
          <a:pPr algn="ctr"/>
          <a:r>
            <a:rPr lang="ru-RU" sz="2400" b="1" dirty="0" smtClean="0"/>
            <a:t>Физическое моделирование</a:t>
          </a:r>
          <a:endParaRPr lang="ru-RU" sz="2400" b="1" dirty="0"/>
        </a:p>
      </dgm:t>
    </dgm:pt>
    <dgm:pt modelId="{97EE175E-6246-4494-89C6-4E47358086E4}" type="parTrans" cxnId="{553D7B83-F089-4CFC-BE5A-A5DA9DE7688A}">
      <dgm:prSet/>
      <dgm:spPr/>
      <dgm:t>
        <a:bodyPr/>
        <a:lstStyle/>
        <a:p>
          <a:endParaRPr lang="ru-RU"/>
        </a:p>
      </dgm:t>
    </dgm:pt>
    <dgm:pt modelId="{6542B721-77FB-4CD2-9469-970A62E7A77A}" type="sibTrans" cxnId="{553D7B83-F089-4CFC-BE5A-A5DA9DE7688A}">
      <dgm:prSet/>
      <dgm:spPr/>
      <dgm:t>
        <a:bodyPr/>
        <a:lstStyle/>
        <a:p>
          <a:endParaRPr lang="ru-RU"/>
        </a:p>
      </dgm:t>
    </dgm:pt>
    <dgm:pt modelId="{BE65FDF1-BEE0-442F-B40B-BCBA9276801F}">
      <dgm:prSet phldrT="[Text]" custT="1"/>
      <dgm:spPr/>
      <dgm:t>
        <a:bodyPr/>
        <a:lstStyle/>
        <a:p>
          <a:pPr algn="l"/>
          <a:r>
            <a:rPr lang="ru-RU" sz="1800" b="1" i="1" dirty="0" smtClean="0"/>
            <a:t>Физическое моделирование волновых нагрузок и воздействий:</a:t>
          </a:r>
          <a:endParaRPr lang="ru-RU" sz="1800" b="1" i="1" dirty="0"/>
        </a:p>
      </dgm:t>
    </dgm:pt>
    <dgm:pt modelId="{FD79AB9A-55BD-4FAA-99B0-DA2F85792228}" type="parTrans" cxnId="{3D36BFF1-1373-4853-9882-1DA24848C440}">
      <dgm:prSet/>
      <dgm:spPr/>
      <dgm:t>
        <a:bodyPr/>
        <a:lstStyle/>
        <a:p>
          <a:endParaRPr lang="ru-RU"/>
        </a:p>
      </dgm:t>
    </dgm:pt>
    <dgm:pt modelId="{13A57D2A-8956-4D6C-8D61-956414AB50FB}" type="sibTrans" cxnId="{3D36BFF1-1373-4853-9882-1DA24848C440}">
      <dgm:prSet/>
      <dgm:spPr/>
      <dgm:t>
        <a:bodyPr/>
        <a:lstStyle/>
        <a:p>
          <a:endParaRPr lang="ru-RU"/>
        </a:p>
      </dgm:t>
    </dgm:pt>
    <dgm:pt modelId="{4A783D3F-EB03-4D31-AAFE-33FBA5295B2D}">
      <dgm:prSet phldrT="[Text]" custT="1"/>
      <dgm:spPr/>
      <dgm:t>
        <a:bodyPr/>
        <a:lstStyle/>
        <a:p>
          <a:pPr algn="l"/>
          <a:r>
            <a:rPr lang="ru-RU" sz="1800" b="1" i="1" dirty="0" smtClean="0"/>
            <a:t>Численное моделирование волновых нагрузок</a:t>
          </a:r>
          <a:endParaRPr lang="ru-RU" sz="1800" b="1" i="1" dirty="0"/>
        </a:p>
      </dgm:t>
    </dgm:pt>
    <dgm:pt modelId="{27912B6F-B29E-4C29-AB9B-AB6F9A4F86E3}" type="sibTrans" cxnId="{BCFF8409-1D04-46C9-8257-1285BFFE5F0E}">
      <dgm:prSet/>
      <dgm:spPr/>
      <dgm:t>
        <a:bodyPr/>
        <a:lstStyle/>
        <a:p>
          <a:endParaRPr lang="ru-RU"/>
        </a:p>
      </dgm:t>
    </dgm:pt>
    <dgm:pt modelId="{EAE727EA-66D8-496B-9F6D-57CAAFA237CD}" type="parTrans" cxnId="{BCFF8409-1D04-46C9-8257-1285BFFE5F0E}">
      <dgm:prSet/>
      <dgm:spPr/>
      <dgm:t>
        <a:bodyPr/>
        <a:lstStyle/>
        <a:p>
          <a:endParaRPr lang="ru-RU"/>
        </a:p>
      </dgm:t>
    </dgm:pt>
    <dgm:pt modelId="{8320ED34-E055-41B7-B496-4EBE08F5093E}">
      <dgm:prSet phldrT="[Text]" custT="1"/>
      <dgm:spPr/>
      <dgm:t>
        <a:bodyPr/>
        <a:lstStyle/>
        <a:p>
          <a:pPr algn="l"/>
          <a:r>
            <a:rPr lang="ru-RU" sz="1800" b="1" i="1" dirty="0" smtClean="0"/>
            <a:t>Численное моделирование литодинамических условий</a:t>
          </a:r>
          <a:endParaRPr lang="ru-RU" sz="1800" b="1" i="1" dirty="0"/>
        </a:p>
      </dgm:t>
    </dgm:pt>
    <dgm:pt modelId="{87566466-370A-4B41-9180-93671DA192CF}" type="sibTrans" cxnId="{DEA1B022-F5FC-4669-B69D-66D66CEAD6E8}">
      <dgm:prSet/>
      <dgm:spPr/>
      <dgm:t>
        <a:bodyPr/>
        <a:lstStyle/>
        <a:p>
          <a:endParaRPr lang="ru-RU"/>
        </a:p>
      </dgm:t>
    </dgm:pt>
    <dgm:pt modelId="{F4B4C8D7-2FB5-46EB-8F98-92A00C935C3A}" type="parTrans" cxnId="{DEA1B022-F5FC-4669-B69D-66D66CEAD6E8}">
      <dgm:prSet/>
      <dgm:spPr/>
      <dgm:t>
        <a:bodyPr/>
        <a:lstStyle/>
        <a:p>
          <a:endParaRPr lang="ru-RU"/>
        </a:p>
      </dgm:t>
    </dgm:pt>
    <dgm:pt modelId="{4637E489-7EF3-4D26-9D73-09B1D5983151}">
      <dgm:prSet phldrT="[Text]" custT="1"/>
      <dgm:spPr/>
      <dgm:t>
        <a:bodyPr/>
        <a:lstStyle/>
        <a:p>
          <a:pPr algn="l"/>
          <a:r>
            <a:rPr lang="ru-RU" sz="1800" b="1" i="1" dirty="0" smtClean="0"/>
            <a:t>Численное моделирование термохалинных характеристик</a:t>
          </a:r>
          <a:endParaRPr lang="ru-RU" sz="1800" b="1" i="1" dirty="0"/>
        </a:p>
      </dgm:t>
    </dgm:pt>
    <dgm:pt modelId="{681BA68D-309A-47D9-96ED-36B53F59CC23}" type="sibTrans" cxnId="{89C05C40-7816-4559-96F0-CDB0E7433657}">
      <dgm:prSet/>
      <dgm:spPr/>
      <dgm:t>
        <a:bodyPr/>
        <a:lstStyle/>
        <a:p>
          <a:endParaRPr lang="ru-RU"/>
        </a:p>
      </dgm:t>
    </dgm:pt>
    <dgm:pt modelId="{32E7C3EC-E5F5-4117-992F-C86DBB7AE639}" type="parTrans" cxnId="{89C05C40-7816-4559-96F0-CDB0E7433657}">
      <dgm:prSet/>
      <dgm:spPr/>
      <dgm:t>
        <a:bodyPr/>
        <a:lstStyle/>
        <a:p>
          <a:endParaRPr lang="ru-RU"/>
        </a:p>
      </dgm:t>
    </dgm:pt>
    <dgm:pt modelId="{3CD5771E-0819-4785-AE38-59A7481F0FD6}">
      <dgm:prSet phldrT="[Text]" custT="1"/>
      <dgm:spPr/>
      <dgm:t>
        <a:bodyPr/>
        <a:lstStyle/>
        <a:p>
          <a:pPr algn="l"/>
          <a:r>
            <a:rPr lang="ru-RU" sz="1800" b="1" i="1" dirty="0" smtClean="0"/>
            <a:t>Численое моделирование гидродинамических характеристик</a:t>
          </a:r>
          <a:endParaRPr lang="ru-RU" sz="1800" b="1" i="1" dirty="0"/>
        </a:p>
      </dgm:t>
    </dgm:pt>
    <dgm:pt modelId="{94704309-0DDE-4EB1-A260-8F257A191BD6}" type="sibTrans" cxnId="{33FA4877-136A-4C72-AFFD-D6DA96031075}">
      <dgm:prSet/>
      <dgm:spPr/>
      <dgm:t>
        <a:bodyPr/>
        <a:lstStyle/>
        <a:p>
          <a:endParaRPr lang="ru-RU"/>
        </a:p>
      </dgm:t>
    </dgm:pt>
    <dgm:pt modelId="{1BB03372-338C-4D22-B701-F5F673AD1CD7}" type="parTrans" cxnId="{33FA4877-136A-4C72-AFFD-D6DA96031075}">
      <dgm:prSet/>
      <dgm:spPr/>
      <dgm:t>
        <a:bodyPr/>
        <a:lstStyle/>
        <a:p>
          <a:endParaRPr lang="ru-RU"/>
        </a:p>
      </dgm:t>
    </dgm:pt>
    <dgm:pt modelId="{AA035AE6-1EB1-45CD-9CC7-C6E17F666C59}">
      <dgm:prSet phldrT="[Text]" custT="1"/>
      <dgm:spPr/>
      <dgm:t>
        <a:bodyPr/>
        <a:lstStyle/>
        <a:p>
          <a:pPr algn="l"/>
          <a:r>
            <a:rPr lang="ru-RU" sz="1800" b="1" i="1" dirty="0" smtClean="0"/>
            <a:t>Численное моделирование волновых характеристик</a:t>
          </a:r>
          <a:endParaRPr lang="ru-RU" sz="1800" b="1" i="1" dirty="0"/>
        </a:p>
      </dgm:t>
    </dgm:pt>
    <dgm:pt modelId="{EFD262BE-87F6-4064-AB26-6622AB4BBB50}" type="sibTrans" cxnId="{A047A28F-FDA2-4443-95D9-4D11D205FFB6}">
      <dgm:prSet/>
      <dgm:spPr/>
      <dgm:t>
        <a:bodyPr/>
        <a:lstStyle/>
        <a:p>
          <a:endParaRPr lang="ru-RU"/>
        </a:p>
      </dgm:t>
    </dgm:pt>
    <dgm:pt modelId="{25A4AAD1-E7B2-4E51-8B5B-BD844C42577A}" type="parTrans" cxnId="{A047A28F-FDA2-4443-95D9-4D11D205FFB6}">
      <dgm:prSet/>
      <dgm:spPr/>
      <dgm:t>
        <a:bodyPr/>
        <a:lstStyle/>
        <a:p>
          <a:endParaRPr lang="ru-RU"/>
        </a:p>
      </dgm:t>
    </dgm:pt>
    <dgm:pt modelId="{B7E92E6C-3E40-4FF6-B889-E2864E13E25A}">
      <dgm:prSet phldrT="[Text]" custT="1"/>
      <dgm:spPr/>
      <dgm:t>
        <a:bodyPr/>
        <a:lstStyle/>
        <a:p>
          <a:pPr algn="l"/>
          <a:r>
            <a:rPr lang="ru-RU" sz="1800" b="1" i="1" dirty="0" smtClean="0"/>
            <a:t>Численное моделирование цунами</a:t>
          </a:r>
          <a:endParaRPr lang="ru-RU" sz="1800" b="1" i="1" dirty="0"/>
        </a:p>
      </dgm:t>
    </dgm:pt>
    <dgm:pt modelId="{166C5B84-E8BA-4E21-ACB1-D2B2BAE9EE86}" type="parTrans" cxnId="{69890DED-1536-48AD-A69C-603679702389}">
      <dgm:prSet/>
      <dgm:spPr/>
      <dgm:t>
        <a:bodyPr/>
        <a:lstStyle/>
        <a:p>
          <a:endParaRPr lang="ru-RU"/>
        </a:p>
      </dgm:t>
    </dgm:pt>
    <dgm:pt modelId="{6EC553D7-F0BE-4D28-94E3-906775C1E96C}" type="sibTrans" cxnId="{69890DED-1536-48AD-A69C-603679702389}">
      <dgm:prSet/>
      <dgm:spPr/>
      <dgm:t>
        <a:bodyPr/>
        <a:lstStyle/>
        <a:p>
          <a:endParaRPr lang="ru-RU"/>
        </a:p>
      </dgm:t>
    </dgm:pt>
    <dgm:pt modelId="{652D6299-60EE-443B-987F-69AFA152F749}">
      <dgm:prSet phldrT="[Text]" custT="1"/>
      <dgm:spPr/>
      <dgm:t>
        <a:bodyPr/>
        <a:lstStyle/>
        <a:p>
          <a:pPr algn="l"/>
          <a:r>
            <a:rPr lang="ru-RU" sz="1800" b="1" i="1" dirty="0" smtClean="0"/>
            <a:t>Численное моделирование тропических циклонов (ураганы, тайфуны)</a:t>
          </a:r>
          <a:endParaRPr lang="ru-RU" sz="1800" b="1" i="1" dirty="0"/>
        </a:p>
      </dgm:t>
    </dgm:pt>
    <dgm:pt modelId="{69C38713-CB7A-4695-8C31-88BCA9A02C82}" type="parTrans" cxnId="{AD1D0722-1823-4B7F-A632-B3FD957AA7E1}">
      <dgm:prSet/>
      <dgm:spPr/>
      <dgm:t>
        <a:bodyPr/>
        <a:lstStyle/>
        <a:p>
          <a:endParaRPr lang="ru-RU"/>
        </a:p>
      </dgm:t>
    </dgm:pt>
    <dgm:pt modelId="{35F3127F-E163-48C2-8AF7-D40BF5AEF057}" type="sibTrans" cxnId="{AD1D0722-1823-4B7F-A632-B3FD957AA7E1}">
      <dgm:prSet/>
      <dgm:spPr/>
      <dgm:t>
        <a:bodyPr/>
        <a:lstStyle/>
        <a:p>
          <a:endParaRPr lang="ru-RU"/>
        </a:p>
      </dgm:t>
    </dgm:pt>
    <dgm:pt modelId="{725D71D4-3253-4668-8B71-583F95DF42A2}">
      <dgm:prSet phldrT="[Text]" custT="1"/>
      <dgm:spPr/>
      <dgm:t>
        <a:bodyPr/>
        <a:lstStyle/>
        <a:p>
          <a:pPr algn="l"/>
          <a:r>
            <a:rPr lang="ru-RU" sz="1800" b="0" i="1" dirty="0" smtClean="0"/>
            <a:t> на гидротехнические сооружения  откосного профиля для любых типов элементов крепления откосов </a:t>
          </a:r>
          <a:endParaRPr lang="ru-RU" sz="1800" b="0" i="1" dirty="0"/>
        </a:p>
      </dgm:t>
    </dgm:pt>
    <dgm:pt modelId="{B2FBB48A-B836-47AC-889D-E78712B2DD9C}" type="parTrans" cxnId="{9A7E9714-1492-41F2-B1CC-34153708AF0B}">
      <dgm:prSet/>
      <dgm:spPr/>
      <dgm:t>
        <a:bodyPr/>
        <a:lstStyle/>
        <a:p>
          <a:endParaRPr lang="ru-RU"/>
        </a:p>
      </dgm:t>
    </dgm:pt>
    <dgm:pt modelId="{7CA69EAE-2E09-4A32-8448-CE5363384209}" type="sibTrans" cxnId="{9A7E9714-1492-41F2-B1CC-34153708AF0B}">
      <dgm:prSet/>
      <dgm:spPr/>
      <dgm:t>
        <a:bodyPr/>
        <a:lstStyle/>
        <a:p>
          <a:endParaRPr lang="ru-RU"/>
        </a:p>
      </dgm:t>
    </dgm:pt>
    <dgm:pt modelId="{CCF4080E-93E8-41B0-A240-7E4124843540}">
      <dgm:prSet phldrT="[Text]" custT="1"/>
      <dgm:spPr/>
      <dgm:t>
        <a:bodyPr/>
        <a:lstStyle/>
        <a:p>
          <a:pPr algn="l"/>
          <a:r>
            <a:rPr lang="ru-RU" sz="1800" b="0" i="1" dirty="0" smtClean="0"/>
            <a:t>на все типы конструкций гидротехнических сооружений вертикального и </a:t>
          </a:r>
          <a:r>
            <a:rPr lang="ru-RU" sz="1800" b="0" i="1" dirty="0" err="1" smtClean="0"/>
            <a:t>крутонаклонного</a:t>
          </a:r>
          <a:r>
            <a:rPr lang="ru-RU" sz="1800" b="0" i="1" dirty="0" smtClean="0"/>
            <a:t> профиля</a:t>
          </a:r>
          <a:endParaRPr lang="ru-RU" sz="1800" b="0" i="1" dirty="0"/>
        </a:p>
      </dgm:t>
    </dgm:pt>
    <dgm:pt modelId="{8A05D00F-53D0-47CA-BAA8-7A721B655DD2}" type="parTrans" cxnId="{7668F6A7-96F8-443F-AE98-6CBFD393E255}">
      <dgm:prSet/>
      <dgm:spPr/>
    </dgm:pt>
    <dgm:pt modelId="{1D35F650-4463-473F-815D-CDBB1BCFE01B}" type="sibTrans" cxnId="{7668F6A7-96F8-443F-AE98-6CBFD393E255}">
      <dgm:prSet/>
      <dgm:spPr/>
    </dgm:pt>
    <dgm:pt modelId="{DEB205B7-157B-4E6E-BFBF-59E237CEFEF7}" type="pres">
      <dgm:prSet presAssocID="{A0727296-C65D-4EBB-8FCC-CAB1F4A49553}" presName="linear" presStyleCnt="0">
        <dgm:presLayoutVars>
          <dgm:animLvl val="lvl"/>
          <dgm:resizeHandles val="exact"/>
        </dgm:presLayoutVars>
      </dgm:prSet>
      <dgm:spPr/>
      <dgm:t>
        <a:bodyPr/>
        <a:lstStyle/>
        <a:p>
          <a:endParaRPr lang="ru-RU"/>
        </a:p>
      </dgm:t>
    </dgm:pt>
    <dgm:pt modelId="{89EEF8BD-32AD-4E9B-B6E1-8D8E3EB17D68}" type="pres">
      <dgm:prSet presAssocID="{9895B867-D11E-4103-A0DA-512ECCB83A47}" presName="parentText" presStyleLbl="node1" presStyleIdx="0" presStyleCnt="2" custLinFactNeighborY="-8201">
        <dgm:presLayoutVars>
          <dgm:chMax val="0"/>
          <dgm:bulletEnabled val="1"/>
        </dgm:presLayoutVars>
      </dgm:prSet>
      <dgm:spPr/>
      <dgm:t>
        <a:bodyPr/>
        <a:lstStyle/>
        <a:p>
          <a:endParaRPr lang="ru-RU"/>
        </a:p>
      </dgm:t>
    </dgm:pt>
    <dgm:pt modelId="{9B069794-49B3-4653-A706-99EE4D3636D3}" type="pres">
      <dgm:prSet presAssocID="{9895B867-D11E-4103-A0DA-512ECCB83A47}" presName="childText" presStyleLbl="revTx" presStyleIdx="0" presStyleCnt="2">
        <dgm:presLayoutVars>
          <dgm:bulletEnabled val="1"/>
        </dgm:presLayoutVars>
      </dgm:prSet>
      <dgm:spPr/>
      <dgm:t>
        <a:bodyPr/>
        <a:lstStyle/>
        <a:p>
          <a:endParaRPr lang="ru-RU"/>
        </a:p>
      </dgm:t>
    </dgm:pt>
    <dgm:pt modelId="{BF4A2BA7-D009-4563-854A-E2407224D1B3}" type="pres">
      <dgm:prSet presAssocID="{4D9E44D9-A4B9-4E15-95F7-7A37FD23BFD0}" presName="parentText" presStyleLbl="node1" presStyleIdx="1" presStyleCnt="2">
        <dgm:presLayoutVars>
          <dgm:chMax val="0"/>
          <dgm:bulletEnabled val="1"/>
        </dgm:presLayoutVars>
      </dgm:prSet>
      <dgm:spPr/>
      <dgm:t>
        <a:bodyPr/>
        <a:lstStyle/>
        <a:p>
          <a:endParaRPr lang="ru-RU"/>
        </a:p>
      </dgm:t>
    </dgm:pt>
    <dgm:pt modelId="{91042988-9791-4C6D-8AD6-E17A9F8C9824}" type="pres">
      <dgm:prSet presAssocID="{4D9E44D9-A4B9-4E15-95F7-7A37FD23BFD0}" presName="childText" presStyleLbl="revTx" presStyleIdx="1" presStyleCnt="2">
        <dgm:presLayoutVars>
          <dgm:bulletEnabled val="1"/>
        </dgm:presLayoutVars>
      </dgm:prSet>
      <dgm:spPr/>
      <dgm:t>
        <a:bodyPr/>
        <a:lstStyle/>
        <a:p>
          <a:endParaRPr lang="ru-RU"/>
        </a:p>
      </dgm:t>
    </dgm:pt>
  </dgm:ptLst>
  <dgm:cxnLst>
    <dgm:cxn modelId="{E34E4069-F0AD-4A87-A22C-74A283CAB5E2}" type="presOf" srcId="{4D9E44D9-A4B9-4E15-95F7-7A37FD23BFD0}" destId="{BF4A2BA7-D009-4563-854A-E2407224D1B3}" srcOrd="0" destOrd="0" presId="urn:microsoft.com/office/officeart/2005/8/layout/vList2"/>
    <dgm:cxn modelId="{6C7BF580-7606-42AC-829F-26FA23519F96}" type="presOf" srcId="{B7E92E6C-3E40-4FF6-B889-E2864E13E25A}" destId="{9B069794-49B3-4653-A706-99EE4D3636D3}" srcOrd="0" destOrd="6" presId="urn:microsoft.com/office/officeart/2005/8/layout/vList2"/>
    <dgm:cxn modelId="{DEA1B022-F5FC-4669-B69D-66D66CEAD6E8}" srcId="{9895B867-D11E-4103-A0DA-512ECCB83A47}" destId="{8320ED34-E055-41B7-B496-4EBE08F5093E}" srcOrd="4" destOrd="0" parTransId="{F4B4C8D7-2FB5-46EB-8F98-92A00C935C3A}" sibTransId="{87566466-370A-4B41-9180-93671DA192CF}"/>
    <dgm:cxn modelId="{69890DED-1536-48AD-A69C-603679702389}" srcId="{9895B867-D11E-4103-A0DA-512ECCB83A47}" destId="{B7E92E6C-3E40-4FF6-B889-E2864E13E25A}" srcOrd="6" destOrd="0" parTransId="{166C5B84-E8BA-4E21-ACB1-D2B2BAE9EE86}" sibTransId="{6EC553D7-F0BE-4D28-94E3-906775C1E96C}"/>
    <dgm:cxn modelId="{B013BF65-6477-49C0-AF4D-B2EF84FA8FEC}" type="presOf" srcId="{4A783D3F-EB03-4D31-AAFE-33FBA5295B2D}" destId="{9B069794-49B3-4653-A706-99EE4D3636D3}" srcOrd="0" destOrd="7" presId="urn:microsoft.com/office/officeart/2005/8/layout/vList2"/>
    <dgm:cxn modelId="{AA0EB7A3-F020-4382-836C-CE1AD2F93BEC}" type="presOf" srcId="{CCF4080E-93E8-41B0-A240-7E4124843540}" destId="{91042988-9791-4C6D-8AD6-E17A9F8C9824}" srcOrd="0" destOrd="1" presId="urn:microsoft.com/office/officeart/2005/8/layout/vList2"/>
    <dgm:cxn modelId="{33FA4877-136A-4C72-AFFD-D6DA96031075}" srcId="{9895B867-D11E-4103-A0DA-512ECCB83A47}" destId="{3CD5771E-0819-4785-AE38-59A7481F0FD6}" srcOrd="2" destOrd="0" parTransId="{1BB03372-338C-4D22-B701-F5F673AD1CD7}" sibTransId="{94704309-0DDE-4EB1-A260-8F257A191BD6}"/>
    <dgm:cxn modelId="{553D7B83-F089-4CFC-BE5A-A5DA9DE7688A}" srcId="{A0727296-C65D-4EBB-8FCC-CAB1F4A49553}" destId="{4D9E44D9-A4B9-4E15-95F7-7A37FD23BFD0}" srcOrd="1" destOrd="0" parTransId="{97EE175E-6246-4494-89C6-4E47358086E4}" sibTransId="{6542B721-77FB-4CD2-9469-970A62E7A77A}"/>
    <dgm:cxn modelId="{8FA52F67-7B0C-4DAB-84F1-FC5012F2FF98}" type="presOf" srcId="{A0727296-C65D-4EBB-8FCC-CAB1F4A49553}" destId="{DEB205B7-157B-4E6E-BFBF-59E237CEFEF7}" srcOrd="0" destOrd="0" presId="urn:microsoft.com/office/officeart/2005/8/layout/vList2"/>
    <dgm:cxn modelId="{6E6B8FB7-89E7-43D6-9D58-962C3B4D4727}" srcId="{A0727296-C65D-4EBB-8FCC-CAB1F4A49553}" destId="{9895B867-D11E-4103-A0DA-512ECCB83A47}" srcOrd="0" destOrd="0" parTransId="{95635A9F-A22E-4D42-AD31-609A5166E12E}" sibTransId="{3BA7AD78-EE10-4C95-ABDA-69530519BABE}"/>
    <dgm:cxn modelId="{12BE610B-2C66-425F-A7A3-D37DD9586BF1}" type="presOf" srcId="{4637E489-7EF3-4D26-9D73-09B1D5983151}" destId="{9B069794-49B3-4653-A706-99EE4D3636D3}" srcOrd="0" destOrd="3" presId="urn:microsoft.com/office/officeart/2005/8/layout/vList2"/>
    <dgm:cxn modelId="{5060AB87-3945-4CEB-B363-B38D9737E65B}" type="presOf" srcId="{AE8CFB80-8473-408B-B72F-7E15DFB4252A}" destId="{9B069794-49B3-4653-A706-99EE4D3636D3}" srcOrd="0" destOrd="0" presId="urn:microsoft.com/office/officeart/2005/8/layout/vList2"/>
    <dgm:cxn modelId="{3E7AF297-BB56-4783-B7E6-2E210D36683D}" type="presOf" srcId="{AA035AE6-1EB1-45CD-9CC7-C6E17F666C59}" destId="{9B069794-49B3-4653-A706-99EE4D3636D3}" srcOrd="0" destOrd="1" presId="urn:microsoft.com/office/officeart/2005/8/layout/vList2"/>
    <dgm:cxn modelId="{462C1B0B-ABB1-4E63-8C8A-46FF0F2573E4}" type="presOf" srcId="{725D71D4-3253-4668-8B71-583F95DF42A2}" destId="{91042988-9791-4C6D-8AD6-E17A9F8C9824}" srcOrd="0" destOrd="2" presId="urn:microsoft.com/office/officeart/2005/8/layout/vList2"/>
    <dgm:cxn modelId="{D7CFA5E3-3CB9-4579-AA56-810B8F469EA7}" type="presOf" srcId="{BE65FDF1-BEE0-442F-B40B-BCBA9276801F}" destId="{91042988-9791-4C6D-8AD6-E17A9F8C9824}" srcOrd="0" destOrd="0" presId="urn:microsoft.com/office/officeart/2005/8/layout/vList2"/>
    <dgm:cxn modelId="{29ABC914-CFED-4893-9ED2-F7B0D9DAA80C}" type="presOf" srcId="{3CD5771E-0819-4785-AE38-59A7481F0FD6}" destId="{9B069794-49B3-4653-A706-99EE4D3636D3}" srcOrd="0" destOrd="2" presId="urn:microsoft.com/office/officeart/2005/8/layout/vList2"/>
    <dgm:cxn modelId="{A047A28F-FDA2-4443-95D9-4D11D205FFB6}" srcId="{9895B867-D11E-4103-A0DA-512ECCB83A47}" destId="{AA035AE6-1EB1-45CD-9CC7-C6E17F666C59}" srcOrd="1" destOrd="0" parTransId="{25A4AAD1-E7B2-4E51-8B5B-BD844C42577A}" sibTransId="{EFD262BE-87F6-4064-AB26-6622AB4BBB50}"/>
    <dgm:cxn modelId="{1A4B9D34-C748-46A5-8D35-9E9F93734FF0}" type="presOf" srcId="{652D6299-60EE-443B-987F-69AFA152F749}" destId="{9B069794-49B3-4653-A706-99EE4D3636D3}" srcOrd="0" destOrd="5" presId="urn:microsoft.com/office/officeart/2005/8/layout/vList2"/>
    <dgm:cxn modelId="{4C2407E1-24D2-4D37-904E-67907BA5DF39}" srcId="{9895B867-D11E-4103-A0DA-512ECCB83A47}" destId="{AE8CFB80-8473-408B-B72F-7E15DFB4252A}" srcOrd="0" destOrd="0" parTransId="{7C7DD33D-46C4-478D-8687-19ECD58ECECC}" sibTransId="{F80F2022-DBCA-4DCD-9122-DAA86F091E0B}"/>
    <dgm:cxn modelId="{BCFF8409-1D04-46C9-8257-1285BFFE5F0E}" srcId="{9895B867-D11E-4103-A0DA-512ECCB83A47}" destId="{4A783D3F-EB03-4D31-AAFE-33FBA5295B2D}" srcOrd="7" destOrd="0" parTransId="{EAE727EA-66D8-496B-9F6D-57CAAFA237CD}" sibTransId="{27912B6F-B29E-4C29-AB9B-AB6F9A4F86E3}"/>
    <dgm:cxn modelId="{9A7E9714-1492-41F2-B1CC-34153708AF0B}" srcId="{4D9E44D9-A4B9-4E15-95F7-7A37FD23BFD0}" destId="{725D71D4-3253-4668-8B71-583F95DF42A2}" srcOrd="2" destOrd="0" parTransId="{B2FBB48A-B836-47AC-889D-E78712B2DD9C}" sibTransId="{7CA69EAE-2E09-4A32-8448-CE5363384209}"/>
    <dgm:cxn modelId="{350B1BBF-C5B2-4F0F-9634-9A01087FA58D}" type="presOf" srcId="{8320ED34-E055-41B7-B496-4EBE08F5093E}" destId="{9B069794-49B3-4653-A706-99EE4D3636D3}" srcOrd="0" destOrd="4" presId="urn:microsoft.com/office/officeart/2005/8/layout/vList2"/>
    <dgm:cxn modelId="{89C05C40-7816-4559-96F0-CDB0E7433657}" srcId="{9895B867-D11E-4103-A0DA-512ECCB83A47}" destId="{4637E489-7EF3-4D26-9D73-09B1D5983151}" srcOrd="3" destOrd="0" parTransId="{32E7C3EC-E5F5-4117-992F-C86DBB7AE639}" sibTransId="{681BA68D-309A-47D9-96ED-36B53F59CC23}"/>
    <dgm:cxn modelId="{7668F6A7-96F8-443F-AE98-6CBFD393E255}" srcId="{4D9E44D9-A4B9-4E15-95F7-7A37FD23BFD0}" destId="{CCF4080E-93E8-41B0-A240-7E4124843540}" srcOrd="1" destOrd="0" parTransId="{8A05D00F-53D0-47CA-BAA8-7A721B655DD2}" sibTransId="{1D35F650-4463-473F-815D-CDBB1BCFE01B}"/>
    <dgm:cxn modelId="{AD1D0722-1823-4B7F-A632-B3FD957AA7E1}" srcId="{9895B867-D11E-4103-A0DA-512ECCB83A47}" destId="{652D6299-60EE-443B-987F-69AFA152F749}" srcOrd="5" destOrd="0" parTransId="{69C38713-CB7A-4695-8C31-88BCA9A02C82}" sibTransId="{35F3127F-E163-48C2-8AF7-D40BF5AEF057}"/>
    <dgm:cxn modelId="{7DB2436A-FEEC-4BE7-A1E7-C3A10B1A252F}" type="presOf" srcId="{9895B867-D11E-4103-A0DA-512ECCB83A47}" destId="{89EEF8BD-32AD-4E9B-B6E1-8D8E3EB17D68}" srcOrd="0" destOrd="0" presId="urn:microsoft.com/office/officeart/2005/8/layout/vList2"/>
    <dgm:cxn modelId="{3D36BFF1-1373-4853-9882-1DA24848C440}" srcId="{4D9E44D9-A4B9-4E15-95F7-7A37FD23BFD0}" destId="{BE65FDF1-BEE0-442F-B40B-BCBA9276801F}" srcOrd="0" destOrd="0" parTransId="{FD79AB9A-55BD-4FAA-99B0-DA2F85792228}" sibTransId="{13A57D2A-8956-4D6C-8D61-956414AB50FB}"/>
    <dgm:cxn modelId="{94CEE2A4-D299-4D4F-93CF-04EDD6AF6F19}" type="presParOf" srcId="{DEB205B7-157B-4E6E-BFBF-59E237CEFEF7}" destId="{89EEF8BD-32AD-4E9B-B6E1-8D8E3EB17D68}" srcOrd="0" destOrd="0" presId="urn:microsoft.com/office/officeart/2005/8/layout/vList2"/>
    <dgm:cxn modelId="{4F30CA55-5A38-423F-84DE-5F759898D23F}" type="presParOf" srcId="{DEB205B7-157B-4E6E-BFBF-59E237CEFEF7}" destId="{9B069794-49B3-4653-A706-99EE4D3636D3}" srcOrd="1" destOrd="0" presId="urn:microsoft.com/office/officeart/2005/8/layout/vList2"/>
    <dgm:cxn modelId="{82A9003C-9092-4652-8853-5FA360428C27}" type="presParOf" srcId="{DEB205B7-157B-4E6E-BFBF-59E237CEFEF7}" destId="{BF4A2BA7-D009-4563-854A-E2407224D1B3}" srcOrd="2" destOrd="0" presId="urn:microsoft.com/office/officeart/2005/8/layout/vList2"/>
    <dgm:cxn modelId="{2EEA6784-4141-44AE-8652-E3D4D1A24B8E}" type="presParOf" srcId="{DEB205B7-157B-4E6E-BFBF-59E237CEFEF7}" destId="{91042988-9791-4C6D-8AD6-E17A9F8C9824}"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EEF8BD-32AD-4E9B-B6E1-8D8E3EB17D68}">
      <dsp:nvSpPr>
        <dsp:cNvPr id="0" name=""/>
        <dsp:cNvSpPr/>
      </dsp:nvSpPr>
      <dsp:spPr>
        <a:xfrm>
          <a:off x="0" y="0"/>
          <a:ext cx="8229600" cy="59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Численное моделирование</a:t>
          </a:r>
          <a:endParaRPr lang="ru-RU" sz="2400" b="1" kern="1200" dirty="0"/>
        </a:p>
      </dsp:txBody>
      <dsp:txXfrm>
        <a:off x="0" y="0"/>
        <a:ext cx="8229600" cy="599040"/>
      </dsp:txXfrm>
    </dsp:sp>
    <dsp:sp modelId="{9B069794-49B3-4653-A706-99EE4D3636D3}">
      <dsp:nvSpPr>
        <dsp:cNvPr id="0" name=""/>
        <dsp:cNvSpPr/>
      </dsp:nvSpPr>
      <dsp:spPr>
        <a:xfrm>
          <a:off x="0" y="618763"/>
          <a:ext cx="8229600"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1" i="1" kern="1200" dirty="0" smtClean="0"/>
            <a:t>Численное моделирование метеорологических характеристик</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Численное моделирование волновых характеристик</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Численое моделирование гидродинамических характеристик</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Численное моделирование термохалинных характеристик</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Численное моделирование литодинамических условий</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Численное моделирование тропических циклонов (ураганы, тайфуны)</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Численное моделирование цунами</a:t>
          </a:r>
          <a:endParaRPr lang="ru-RU" sz="1800" b="1" i="1" kern="1200" dirty="0"/>
        </a:p>
        <a:p>
          <a:pPr marL="171450" lvl="1" indent="-171450" algn="l" defTabSz="800100">
            <a:lnSpc>
              <a:spcPct val="90000"/>
            </a:lnSpc>
            <a:spcBef>
              <a:spcPct val="0"/>
            </a:spcBef>
            <a:spcAft>
              <a:spcPct val="20000"/>
            </a:spcAft>
            <a:buChar char="••"/>
          </a:pPr>
          <a:r>
            <a:rPr lang="ru-RU" sz="1800" b="1" i="1" kern="1200" dirty="0" smtClean="0"/>
            <a:t>Численное моделирование волновых нагрузок</a:t>
          </a:r>
          <a:endParaRPr lang="ru-RU" sz="1800" b="1" i="1" kern="1200" dirty="0"/>
        </a:p>
      </dsp:txBody>
      <dsp:txXfrm>
        <a:off x="0" y="618763"/>
        <a:ext cx="8229600" cy="2450880"/>
      </dsp:txXfrm>
    </dsp:sp>
    <dsp:sp modelId="{BF4A2BA7-D009-4563-854A-E2407224D1B3}">
      <dsp:nvSpPr>
        <dsp:cNvPr id="0" name=""/>
        <dsp:cNvSpPr/>
      </dsp:nvSpPr>
      <dsp:spPr>
        <a:xfrm>
          <a:off x="0" y="3069644"/>
          <a:ext cx="8229600" cy="59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Физическое моделирование</a:t>
          </a:r>
          <a:endParaRPr lang="ru-RU" sz="2400" b="1" kern="1200" dirty="0"/>
        </a:p>
      </dsp:txBody>
      <dsp:txXfrm>
        <a:off x="0" y="3069644"/>
        <a:ext cx="8229600" cy="599040"/>
      </dsp:txXfrm>
    </dsp:sp>
    <dsp:sp modelId="{91042988-9791-4C6D-8AD6-E17A9F8C9824}">
      <dsp:nvSpPr>
        <dsp:cNvPr id="0" name=""/>
        <dsp:cNvSpPr/>
      </dsp:nvSpPr>
      <dsp:spPr>
        <a:xfrm>
          <a:off x="0" y="3668684"/>
          <a:ext cx="8229600"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1" i="1" kern="1200" dirty="0" smtClean="0"/>
            <a:t>Физическое моделирование волновых нагрузок и воздействий:</a:t>
          </a:r>
          <a:endParaRPr lang="ru-RU" sz="1800" b="1" i="1" kern="1200" dirty="0"/>
        </a:p>
        <a:p>
          <a:pPr marL="171450" lvl="1" indent="-171450" algn="l" defTabSz="800100">
            <a:lnSpc>
              <a:spcPct val="90000"/>
            </a:lnSpc>
            <a:spcBef>
              <a:spcPct val="0"/>
            </a:spcBef>
            <a:spcAft>
              <a:spcPct val="20000"/>
            </a:spcAft>
            <a:buChar char="••"/>
          </a:pPr>
          <a:r>
            <a:rPr lang="ru-RU" sz="1800" b="0" i="1" kern="1200" dirty="0" smtClean="0"/>
            <a:t>на все типы конструкций гидротехнических сооружений вертикального и </a:t>
          </a:r>
          <a:r>
            <a:rPr lang="ru-RU" sz="1800" b="0" i="1" kern="1200" dirty="0" err="1" smtClean="0"/>
            <a:t>крутонаклонного</a:t>
          </a:r>
          <a:r>
            <a:rPr lang="ru-RU" sz="1800" b="0" i="1" kern="1200" dirty="0" smtClean="0"/>
            <a:t> профиля</a:t>
          </a:r>
          <a:endParaRPr lang="ru-RU" sz="1800" b="0" i="1" kern="1200" dirty="0"/>
        </a:p>
        <a:p>
          <a:pPr marL="171450" lvl="1" indent="-171450" algn="l" defTabSz="800100">
            <a:lnSpc>
              <a:spcPct val="90000"/>
            </a:lnSpc>
            <a:spcBef>
              <a:spcPct val="0"/>
            </a:spcBef>
            <a:spcAft>
              <a:spcPct val="20000"/>
            </a:spcAft>
            <a:buChar char="••"/>
          </a:pPr>
          <a:r>
            <a:rPr lang="ru-RU" sz="1800" b="0" i="1" kern="1200" dirty="0" smtClean="0"/>
            <a:t> на гидротехнические сооружения  откосного профиля для любых типов элементов крепления откосов </a:t>
          </a:r>
          <a:endParaRPr lang="ru-RU" sz="1800" b="0" i="1" kern="1200" dirty="0"/>
        </a:p>
      </dsp:txBody>
      <dsp:txXfrm>
        <a:off x="0" y="3668684"/>
        <a:ext cx="8229600" cy="1424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5A620-E75A-47F7-BAB7-A78F16132311}" type="datetimeFigureOut">
              <a:rPr lang="ru-RU" smtClean="0"/>
              <a:pPr/>
              <a:t>26.08.2015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64535-F9F6-416A-B88A-19A428CAC8EC}" type="slidenum">
              <a:rPr lang="ru-RU" smtClean="0"/>
              <a:pPr/>
              <a:t>‹#›</a:t>
            </a:fld>
            <a:endParaRPr lang="ru-RU"/>
          </a:p>
        </p:txBody>
      </p:sp>
    </p:spTree>
    <p:extLst>
      <p:ext uri="{BB962C8B-B14F-4D97-AF65-F5344CB8AC3E}">
        <p14:creationId xmlns="" xmlns:p14="http://schemas.microsoft.com/office/powerpoint/2010/main" val="317733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664535-F9F6-416A-B88A-19A428CAC8EC}" type="slidenum">
              <a:rPr lang="ru-RU" smtClean="0"/>
              <a:pPr/>
              <a:t>9</a:t>
            </a:fld>
            <a:endParaRPr lang="ru-RU"/>
          </a:p>
        </p:txBody>
      </p:sp>
    </p:spTree>
    <p:extLst>
      <p:ext uri="{BB962C8B-B14F-4D97-AF65-F5344CB8AC3E}">
        <p14:creationId xmlns="" xmlns:p14="http://schemas.microsoft.com/office/powerpoint/2010/main" val="135553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664535-F9F6-416A-B88A-19A428CAC8EC}" type="slidenum">
              <a:rPr lang="ru-RU" smtClean="0"/>
              <a:pPr/>
              <a:t>14</a:t>
            </a:fld>
            <a:endParaRPr lang="ru-RU"/>
          </a:p>
        </p:txBody>
      </p:sp>
    </p:spTree>
    <p:extLst>
      <p:ext uri="{BB962C8B-B14F-4D97-AF65-F5344CB8AC3E}">
        <p14:creationId xmlns="" xmlns:p14="http://schemas.microsoft.com/office/powerpoint/2010/main" val="416598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664535-F9F6-416A-B88A-19A428CAC8EC}" type="slidenum">
              <a:rPr lang="ru-RU" smtClean="0"/>
              <a:pPr/>
              <a:t>16</a:t>
            </a:fld>
            <a:endParaRPr lang="ru-RU"/>
          </a:p>
        </p:txBody>
      </p:sp>
    </p:spTree>
    <p:extLst>
      <p:ext uri="{BB962C8B-B14F-4D97-AF65-F5344CB8AC3E}">
        <p14:creationId xmlns="" xmlns:p14="http://schemas.microsoft.com/office/powerpoint/2010/main" val="407914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259CA-C593-439E-84CE-70464FF39393}" type="datetimeFigureOut">
              <a:rPr lang="ru-RU" smtClean="0"/>
              <a:pPr/>
              <a:t>26.08.2015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D0DA89-512D-43B9-85BB-EE93A8767E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59CA-C593-439E-84CE-70464FF39393}" type="datetimeFigureOut">
              <a:rPr lang="ru-RU" smtClean="0"/>
              <a:pPr/>
              <a:t>26.08.2015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0DA89-512D-43B9-85BB-EE93A8767E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niip@mail.r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NIIP"/>
          <p:cNvPicPr>
            <a:picLocks noChangeAspect="1" noChangeArrowheads="1"/>
          </p:cNvPicPr>
          <p:nvPr/>
        </p:nvPicPr>
        <p:blipFill>
          <a:blip r:embed="rId2" cstate="print"/>
          <a:srcRect/>
          <a:stretch>
            <a:fillRect/>
          </a:stretch>
        </p:blipFill>
        <p:spPr bwMode="auto">
          <a:xfrm>
            <a:off x="4788024" y="260648"/>
            <a:ext cx="3919538" cy="357188"/>
          </a:xfrm>
          <a:prstGeom prst="rect">
            <a:avLst/>
          </a:prstGeom>
          <a:noFill/>
          <a:ln w="9525">
            <a:noFill/>
            <a:miter lim="800000"/>
            <a:headEnd/>
            <a:tailEnd/>
          </a:ln>
        </p:spPr>
      </p:pic>
      <p:sp>
        <p:nvSpPr>
          <p:cNvPr id="6" name="TextBox 5"/>
          <p:cNvSpPr txBox="1"/>
          <p:nvPr/>
        </p:nvSpPr>
        <p:spPr>
          <a:xfrm>
            <a:off x="214282" y="1916832"/>
            <a:ext cx="8929718" cy="3170099"/>
          </a:xfrm>
          <a:prstGeom prst="rect">
            <a:avLst/>
          </a:prstGeom>
          <a:noFill/>
        </p:spPr>
        <p:txBody>
          <a:bodyPr wrap="square" rtlCol="0">
            <a:spAutoFit/>
          </a:bodyPr>
          <a:lstStyle/>
          <a:p>
            <a:pPr algn="ctr"/>
            <a:r>
              <a:rPr lang="ru-RU" sz="4000" b="1" dirty="0" smtClean="0">
                <a:solidFill>
                  <a:schemeClr val="tx2"/>
                </a:solidFill>
              </a:rPr>
              <a:t>Отдел численного и </a:t>
            </a:r>
          </a:p>
          <a:p>
            <a:pPr algn="ctr"/>
            <a:r>
              <a:rPr lang="ru-RU" sz="4000" b="1" dirty="0" smtClean="0">
                <a:solidFill>
                  <a:schemeClr val="tx2"/>
                </a:solidFill>
              </a:rPr>
              <a:t>физического моделирования гидрофизических процессов</a:t>
            </a:r>
          </a:p>
          <a:p>
            <a:pPr algn="ctr"/>
            <a:endParaRPr lang="ru-RU" sz="4000" b="1" dirty="0" smtClean="0"/>
          </a:p>
          <a:p>
            <a:pPr algn="ctr"/>
            <a:r>
              <a:rPr lang="ru-RU" sz="4000" b="1" dirty="0" smtClean="0">
                <a:solidFill>
                  <a:srgbClr val="FF0000"/>
                </a:solidFill>
                <a:cs typeface="Aharoni" pitchFamily="2" charset="-79"/>
              </a:rPr>
              <a:t>ПРЕЗЕНТАЦИЯ</a:t>
            </a:r>
            <a:endParaRPr lang="ru-RU" sz="4000" b="1" dirty="0">
              <a:solidFill>
                <a:srgbClr val="FF0000"/>
              </a:solidFill>
              <a:cs typeface="Aharoni" pitchFamily="2" charset="-79"/>
            </a:endParaRPr>
          </a:p>
        </p:txBody>
      </p:sp>
      <p:sp>
        <p:nvSpPr>
          <p:cNvPr id="7" name="TextBox 6"/>
          <p:cNvSpPr txBox="1"/>
          <p:nvPr/>
        </p:nvSpPr>
        <p:spPr>
          <a:xfrm>
            <a:off x="3995936" y="6237312"/>
            <a:ext cx="1382110" cy="338554"/>
          </a:xfrm>
          <a:prstGeom prst="rect">
            <a:avLst/>
          </a:prstGeom>
          <a:noFill/>
        </p:spPr>
        <p:txBody>
          <a:bodyPr wrap="none" rtlCol="0">
            <a:spAutoFit/>
          </a:bodyPr>
          <a:lstStyle/>
          <a:p>
            <a:r>
              <a:rPr lang="ru-RU" sz="1600" b="1" i="1" dirty="0" smtClean="0"/>
              <a:t>Москва, 2015</a:t>
            </a:r>
            <a:endParaRPr lang="ru-RU" sz="1600" b="1" i="1" dirty="0"/>
          </a:p>
        </p:txBody>
      </p:sp>
      <p:sp>
        <p:nvSpPr>
          <p:cNvPr id="8" name="Rectangle 7"/>
          <p:cNvSpPr/>
          <p:nvPr/>
        </p:nvSpPr>
        <p:spPr>
          <a:xfrm>
            <a:off x="4499992" y="836712"/>
            <a:ext cx="4214842" cy="954107"/>
          </a:xfrm>
          <a:prstGeom prst="rect">
            <a:avLst/>
          </a:prstGeom>
        </p:spPr>
        <p:txBody>
          <a:bodyPr wrap="square">
            <a:spAutoFit/>
          </a:bodyPr>
          <a:lstStyle/>
          <a:p>
            <a:pPr algn="ctr"/>
            <a:r>
              <a:rPr lang="ru-RU" sz="1400" b="1" dirty="0" smtClean="0"/>
              <a:t>Дмитровское шоссе, 9б, строение 2</a:t>
            </a:r>
            <a:endParaRPr lang="en-US" sz="1400" b="1" dirty="0" smtClean="0"/>
          </a:p>
          <a:p>
            <a:pPr algn="ctr"/>
            <a:r>
              <a:rPr lang="ru-RU" sz="1400" b="1" i="1" dirty="0" smtClean="0"/>
              <a:t>Тел/факс: </a:t>
            </a:r>
            <a:r>
              <a:rPr lang="ru-RU" sz="1400" dirty="0" smtClean="0"/>
              <a:t>(</a:t>
            </a:r>
            <a:r>
              <a:rPr lang="ru-RU" sz="1400" dirty="0" smtClean="0"/>
              <a:t>495)</a:t>
            </a:r>
            <a:r>
              <a:rPr lang="en-US" sz="1400" dirty="0" smtClean="0"/>
              <a:t>976</a:t>
            </a:r>
            <a:r>
              <a:rPr lang="ru-RU" sz="1400" dirty="0" smtClean="0"/>
              <a:t>-</a:t>
            </a:r>
            <a:r>
              <a:rPr lang="en-US" sz="1400" dirty="0" smtClean="0"/>
              <a:t>02</a:t>
            </a:r>
            <a:r>
              <a:rPr lang="ru-RU" sz="1400" dirty="0" smtClean="0"/>
              <a:t>-</a:t>
            </a:r>
            <a:r>
              <a:rPr lang="en-US" sz="1400" dirty="0" smtClean="0"/>
              <a:t>92</a:t>
            </a:r>
            <a:r>
              <a:rPr lang="ru-RU" sz="1400" dirty="0" smtClean="0"/>
              <a:t>/076-02-94</a:t>
            </a:r>
          </a:p>
          <a:p>
            <a:pPr algn="ctr"/>
            <a:r>
              <a:rPr lang="ru-RU" sz="1400" b="1" dirty="0" smtClean="0"/>
              <a:t>Е-</a:t>
            </a:r>
            <a:r>
              <a:rPr lang="en-US" sz="1400" b="1" dirty="0" smtClean="0"/>
              <a:t>mail</a:t>
            </a:r>
            <a:r>
              <a:rPr lang="ru-RU" sz="1400" dirty="0" smtClean="0"/>
              <a:t>: </a:t>
            </a:r>
            <a:r>
              <a:rPr lang="en-US" sz="1400" u="sng" dirty="0" err="1" smtClean="0">
                <a:hlinkClick r:id="rId3"/>
              </a:rPr>
              <a:t>mtniip</a:t>
            </a:r>
            <a:r>
              <a:rPr lang="ru-RU" sz="1400" u="sng" dirty="0" smtClean="0">
                <a:hlinkClick r:id="rId3"/>
              </a:rPr>
              <a:t>@</a:t>
            </a:r>
            <a:r>
              <a:rPr lang="en-US" sz="1400" u="sng" dirty="0" smtClean="0">
                <a:hlinkClick r:id="rId3"/>
              </a:rPr>
              <a:t>mail</a:t>
            </a:r>
            <a:r>
              <a:rPr lang="ru-RU" sz="1400" u="sng" dirty="0" smtClean="0">
                <a:hlinkClick r:id="rId3"/>
              </a:rPr>
              <a:t>.</a:t>
            </a:r>
            <a:r>
              <a:rPr lang="en-US" sz="1400" u="sng" dirty="0" err="1" smtClean="0">
                <a:hlinkClick r:id="rId3"/>
              </a:rPr>
              <a:t>ru</a:t>
            </a:r>
            <a:endParaRPr lang="ru-RU" sz="1400" u="sng" dirty="0" smtClean="0"/>
          </a:p>
          <a:p>
            <a:pPr algn="ctr"/>
            <a:r>
              <a:rPr lang="ru-RU" sz="1400" b="1" dirty="0" smtClean="0"/>
              <a:t>Сайт</a:t>
            </a:r>
            <a:r>
              <a:rPr lang="ru-RU" sz="1400" b="1" smtClean="0"/>
              <a:t>:</a:t>
            </a:r>
            <a:r>
              <a:rPr lang="ru-RU" sz="1400" smtClean="0"/>
              <a:t>  </a:t>
            </a:r>
            <a:r>
              <a:rPr lang="en-US" sz="1400" u="sng" dirty="0" err="1" smtClean="0">
                <a:hlinkClick r:id="rId3"/>
              </a:rPr>
              <a:t>mtniip</a:t>
            </a:r>
            <a:r>
              <a:rPr lang="ru-RU" sz="1400" u="sng" dirty="0" smtClean="0">
                <a:hlinkClick r:id="rId3"/>
              </a:rPr>
              <a:t>.</a:t>
            </a:r>
            <a:r>
              <a:rPr lang="en-US" sz="1400" u="sng" dirty="0" smtClean="0">
                <a:hlinkClick r:id="rId3"/>
              </a:rPr>
              <a:t>com</a:t>
            </a:r>
            <a:endParaRPr lang="ru-RU" sz="1400"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Левая фигурная скобка 38"/>
          <p:cNvSpPr/>
          <p:nvPr/>
        </p:nvSpPr>
        <p:spPr>
          <a:xfrm>
            <a:off x="500034" y="6215082"/>
            <a:ext cx="155448" cy="914400"/>
          </a:xfrm>
          <a:prstGeom prst="leftBrace">
            <a:avLst/>
          </a:prstGeom>
          <a:scene3d>
            <a:camera prst="orthographicFront">
              <a:rot lat="5400000" lon="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6" name="Прямоугольник 25"/>
          <p:cNvSpPr/>
          <p:nvPr/>
        </p:nvSpPr>
        <p:spPr>
          <a:xfrm>
            <a:off x="395288" y="188913"/>
            <a:ext cx="8496300" cy="1846659"/>
          </a:xfrm>
          <a:prstGeom prst="rect">
            <a:avLst/>
          </a:prstGeom>
          <a:noFill/>
          <a:ln>
            <a:noFill/>
          </a:ln>
        </p:spPr>
        <p:txBody>
          <a:bodyPr>
            <a:spAutoFit/>
          </a:bodyPr>
          <a:lstStyle/>
          <a:p>
            <a:pPr algn="ctr">
              <a:defRPr/>
            </a:pPr>
            <a:r>
              <a:rPr lang="ru-RU" sz="2400" dirty="0" smtClean="0">
                <a:solidFill>
                  <a:schemeClr val="accent1"/>
                </a:solidFill>
                <a:effectLst>
                  <a:outerShdw blurRad="38100" dist="38100" dir="2700000" algn="tl">
                    <a:srgbClr val="000000">
                      <a:alpha val="43137"/>
                    </a:srgbClr>
                  </a:outerShdw>
                </a:effectLst>
                <a:latin typeface="+mj-lt"/>
                <a:cs typeface="Times New Roman" pitchFamily="18" charset="0"/>
              </a:rPr>
              <a:t>Численное моделирование </a:t>
            </a:r>
            <a:r>
              <a:rPr lang="ru-RU" sz="2400" dirty="0">
                <a:solidFill>
                  <a:schemeClr val="accent1"/>
                </a:solidFill>
                <a:effectLst>
                  <a:outerShdw blurRad="38100" dist="38100" dir="2700000" algn="tl">
                    <a:srgbClr val="000000">
                      <a:alpha val="43137"/>
                    </a:srgbClr>
                  </a:outerShdw>
                </a:effectLst>
                <a:latin typeface="+mj-lt"/>
                <a:cs typeface="Calibri" pitchFamily="34" charset="0"/>
              </a:rPr>
              <a:t>распространения</a:t>
            </a:r>
            <a:r>
              <a:rPr lang="ru-RU" sz="2400" dirty="0">
                <a:solidFill>
                  <a:schemeClr val="accent1"/>
                </a:solidFill>
                <a:effectLst>
                  <a:outerShdw blurRad="38100" dist="38100" dir="2700000" algn="tl">
                    <a:srgbClr val="000000">
                      <a:alpha val="43137"/>
                    </a:srgbClr>
                  </a:outerShdw>
                </a:effectLst>
                <a:latin typeface="+mj-lt"/>
                <a:cs typeface="Times New Roman" pitchFamily="18" charset="0"/>
              </a:rPr>
              <a:t> частиц </a:t>
            </a:r>
            <a:r>
              <a:rPr lang="ru-RU" sz="2400" dirty="0" smtClean="0">
                <a:solidFill>
                  <a:schemeClr val="accent1"/>
                </a:solidFill>
                <a:effectLst>
                  <a:outerShdw blurRad="38100" dist="38100" dir="2700000" algn="tl">
                    <a:srgbClr val="000000">
                      <a:alpha val="43137"/>
                    </a:srgbClr>
                  </a:outerShdw>
                </a:effectLst>
                <a:latin typeface="+mj-lt"/>
                <a:cs typeface="Times New Roman" pitchFamily="18" charset="0"/>
              </a:rPr>
              <a:t>пыли угля и железорудного концентрата</a:t>
            </a:r>
          </a:p>
          <a:p>
            <a:pPr algn="ctr">
              <a:defRPr/>
            </a:pPr>
            <a:r>
              <a:rPr lang="ru-RU" sz="1400" b="1" dirty="0" smtClean="0">
                <a:solidFill>
                  <a:schemeClr val="tx2"/>
                </a:solidFill>
              </a:rPr>
              <a:t>(Направление ветра – Север; скорость ветра – 22 м/с) </a:t>
            </a:r>
          </a:p>
          <a:p>
            <a:pPr algn="ctr">
              <a:defRPr/>
            </a:pPr>
            <a:r>
              <a:rPr lang="ru-RU" sz="1400" b="1" dirty="0" smtClean="0">
                <a:solidFill>
                  <a:schemeClr val="tx2"/>
                </a:solidFill>
              </a:rPr>
              <a:t>а</a:t>
            </a:r>
            <a:r>
              <a:rPr lang="ru-RU" sz="1400" b="1" dirty="0">
                <a:solidFill>
                  <a:schemeClr val="tx2"/>
                </a:solidFill>
              </a:rPr>
              <a:t>) при отсутствии ветрозащитных экранов, б) при наличии ветрозащитных экранов</a:t>
            </a:r>
            <a:r>
              <a:rPr lang="ru-RU" sz="1400" dirty="0">
                <a:solidFill>
                  <a:schemeClr val="tx2"/>
                </a:solidFill>
              </a:rPr>
              <a:t>.</a:t>
            </a:r>
          </a:p>
          <a:p>
            <a:pPr algn="ctr">
              <a:defRPr/>
            </a:pPr>
            <a:r>
              <a:rPr lang="ru-RU" sz="1200" dirty="0"/>
              <a:t>(Концентрические окружности - расстояние [км] от центра склада. </a:t>
            </a:r>
          </a:p>
          <a:p>
            <a:pPr algn="ctr">
              <a:defRPr/>
            </a:pPr>
            <a:r>
              <a:rPr lang="ru-RU" sz="1200" dirty="0"/>
              <a:t>Красная линия - зона превышения предельно допустимой концентрации взвешенных частиц (0,5 мг/м</a:t>
            </a:r>
            <a:r>
              <a:rPr lang="ru-RU" sz="1200" baseline="30000" dirty="0"/>
              <a:t>3</a:t>
            </a:r>
            <a:r>
              <a:rPr lang="ru-RU" sz="1200" dirty="0"/>
              <a:t>))</a:t>
            </a:r>
          </a:p>
          <a:p>
            <a:pPr algn="ctr">
              <a:defRPr/>
            </a:pPr>
            <a:r>
              <a:rPr lang="ru-RU" sz="1400" dirty="0">
                <a:solidFill>
                  <a:schemeClr val="tx2"/>
                </a:solidFill>
              </a:rPr>
              <a:t> </a:t>
            </a:r>
            <a:endParaRPr lang="ru-RU" sz="1400" b="1" dirty="0">
              <a:solidFill>
                <a:srgbClr val="002D86"/>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3" name="Рисунок 6" descr="K:\Projects\2014\PortVera\CALPUFF\run\DUST\res\picture\N_MAX_pm_coal_24hr.bmp"/>
          <p:cNvPicPr>
            <a:picLocks noChangeAspect="1" noChangeArrowheads="1"/>
          </p:cNvPicPr>
          <p:nvPr/>
        </p:nvPicPr>
        <p:blipFill>
          <a:blip r:embed="rId2" cstate="print"/>
          <a:srcRect/>
          <a:stretch>
            <a:fillRect/>
          </a:stretch>
        </p:blipFill>
        <p:spPr bwMode="auto">
          <a:xfrm>
            <a:off x="827584" y="1761875"/>
            <a:ext cx="7992566" cy="440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123" y="116632"/>
            <a:ext cx="7343741" cy="830997"/>
          </a:xfrm>
          <a:prstGeom prst="rect">
            <a:avLst/>
          </a:prstGeom>
          <a:noFill/>
        </p:spPr>
        <p:txBody>
          <a:bodyPr wrap="none" rtlCol="0">
            <a:spAutoFit/>
          </a:bodyPr>
          <a:lstStyle/>
          <a:p>
            <a:pPr algn="ctr"/>
            <a:r>
              <a:rPr lang="ru-RU" sz="2400" b="1" dirty="0" smtClean="0">
                <a:solidFill>
                  <a:schemeClr val="accent1"/>
                </a:solidFill>
              </a:rPr>
              <a:t>Численное моделирование волновых характеристик </a:t>
            </a:r>
          </a:p>
          <a:p>
            <a:pPr algn="ctr"/>
            <a:r>
              <a:rPr lang="ru-RU" sz="2400" b="1" dirty="0" smtClean="0">
                <a:solidFill>
                  <a:schemeClr val="accent1"/>
                </a:solidFill>
              </a:rPr>
              <a:t>на открытых акваториях</a:t>
            </a:r>
            <a:endParaRPr lang="ru-RU" sz="2400" b="1" dirty="0">
              <a:solidFill>
                <a:schemeClr val="accent1"/>
              </a:solidFill>
            </a:endParaRPr>
          </a:p>
        </p:txBody>
      </p:sp>
      <p:sp>
        <p:nvSpPr>
          <p:cNvPr id="5" name="Rectangle 4"/>
          <p:cNvSpPr/>
          <p:nvPr/>
        </p:nvSpPr>
        <p:spPr>
          <a:xfrm>
            <a:off x="251520" y="1124744"/>
            <a:ext cx="8424936" cy="2031325"/>
          </a:xfrm>
          <a:prstGeom prst="rect">
            <a:avLst/>
          </a:prstGeom>
        </p:spPr>
        <p:txBody>
          <a:bodyPr wrap="square">
            <a:spAutoFit/>
          </a:bodyPr>
          <a:lstStyle/>
          <a:p>
            <a:pPr algn="just"/>
            <a:r>
              <a:rPr lang="ru-RU" sz="1400" b="1" i="1" dirty="0" smtClean="0">
                <a:cs typeface="Times New Roman" pitchFamily="18" charset="0"/>
              </a:rPr>
              <a:t>Для решения задачи расчета волновых характеристик используется модель РАВМ (Российская Атмосферно волновая модель), разработанная в Государственном Океанографическом Институте (ГОИН). </a:t>
            </a:r>
          </a:p>
          <a:p>
            <a:pPr algn="just"/>
            <a:r>
              <a:rPr lang="ru-RU" sz="1400" b="1" i="1" dirty="0" smtClean="0">
                <a:cs typeface="Times New Roman" pitchFamily="18" charset="0"/>
              </a:rPr>
              <a:t>Использование для расчетов численной модели волнения позволяет производить моделирование волновых характеристик с требуемым пространственным и временным разрешением. </a:t>
            </a:r>
          </a:p>
          <a:p>
            <a:pPr algn="just"/>
            <a:r>
              <a:rPr lang="ru-RU" sz="1400" b="1" i="1" dirty="0" smtClean="0">
                <a:cs typeface="Times New Roman" pitchFamily="18" charset="0"/>
              </a:rPr>
              <a:t>При численных расчетах моделирование может производиться как методом вложенных сеток, так и на неравномерных сеточных областях с высоким разрешением в исследуемой акватории.</a:t>
            </a:r>
          </a:p>
          <a:p>
            <a:pPr algn="just"/>
            <a:r>
              <a:rPr lang="ru-RU" sz="1400" b="1" i="1" dirty="0" smtClean="0">
                <a:cs typeface="Times New Roman" pitchFamily="18" charset="0"/>
              </a:rPr>
              <a:t> Качество результатов расчетов подтверждается верификацией результатов моделирования с данными измерений.</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TextBox 10"/>
          <p:cNvSpPr txBox="1"/>
          <p:nvPr/>
        </p:nvSpPr>
        <p:spPr>
          <a:xfrm>
            <a:off x="4355976" y="3212976"/>
            <a:ext cx="4464496" cy="3262432"/>
          </a:xfrm>
          <a:prstGeom prst="rect">
            <a:avLst/>
          </a:prstGeom>
          <a:noFill/>
        </p:spPr>
        <p:txBody>
          <a:bodyPr wrap="square" rtlCol="0">
            <a:spAutoFit/>
          </a:bodyPr>
          <a:lstStyle/>
          <a:p>
            <a:pPr>
              <a:spcAft>
                <a:spcPts val="1200"/>
              </a:spcAft>
            </a:pPr>
            <a:r>
              <a:rPr lang="ru-RU" sz="1600" b="1" i="1" dirty="0" smtClean="0"/>
              <a:t>По результатам моделирования волновых характеристик по модели РАВМ рассчитываются следующие характеристики:</a:t>
            </a:r>
          </a:p>
          <a:p>
            <a:pPr marL="228600" indent="-228600">
              <a:spcAft>
                <a:spcPts val="1200"/>
              </a:spcAft>
              <a:buFont typeface="+mj-lt"/>
              <a:buAutoNum type="arabicPeriod"/>
            </a:pPr>
            <a:r>
              <a:rPr lang="ru-RU" sz="1600" b="1" i="1" dirty="0" smtClean="0"/>
              <a:t>Высоты, длины и периоды ветровых волн требуемой обеспеченности и повторяемости</a:t>
            </a:r>
          </a:p>
          <a:p>
            <a:pPr marL="228600" indent="-228600">
              <a:spcAft>
                <a:spcPts val="1200"/>
              </a:spcAft>
              <a:buFont typeface="+mj-lt"/>
              <a:buAutoNum type="arabicPeriod"/>
            </a:pPr>
            <a:r>
              <a:rPr lang="ru-RU" sz="1600" b="1" i="1" dirty="0" smtClean="0"/>
              <a:t>Превышения гребней волн требуемой обеспеченности и повторяемости</a:t>
            </a:r>
          </a:p>
          <a:p>
            <a:pPr marL="228600" indent="-228600">
              <a:spcAft>
                <a:spcPts val="1200"/>
              </a:spcAft>
              <a:buFont typeface="+mj-lt"/>
              <a:buAutoNum type="arabicPeriod"/>
            </a:pPr>
            <a:r>
              <a:rPr lang="ru-RU" sz="1600" b="1" i="1" dirty="0" smtClean="0"/>
              <a:t>Значения орбитальных волновых скоростей       </a:t>
            </a:r>
          </a:p>
        </p:txBody>
      </p:sp>
      <p:pic>
        <p:nvPicPr>
          <p:cNvPr id="6" name="Рисунок 79"/>
          <p:cNvPicPr>
            <a:picLocks noChangeAspect="1" noChangeArrowheads="1"/>
          </p:cNvPicPr>
          <p:nvPr/>
        </p:nvPicPr>
        <p:blipFill>
          <a:blip r:embed="rId2" cstate="print"/>
          <a:srcRect/>
          <a:stretch>
            <a:fillRect/>
          </a:stretch>
        </p:blipFill>
        <p:spPr bwMode="auto">
          <a:xfrm>
            <a:off x="467544" y="3284984"/>
            <a:ext cx="3777058" cy="2714644"/>
          </a:xfrm>
          <a:prstGeom prst="rect">
            <a:avLst/>
          </a:prstGeom>
          <a:noFill/>
          <a:ln w="9525">
            <a:noFill/>
            <a:miter lim="800000"/>
            <a:headEnd/>
            <a:tailEnd/>
          </a:ln>
        </p:spPr>
      </p:pic>
      <p:sp>
        <p:nvSpPr>
          <p:cNvPr id="7" name="TextBox 6"/>
          <p:cNvSpPr txBox="1"/>
          <p:nvPr/>
        </p:nvSpPr>
        <p:spPr>
          <a:xfrm>
            <a:off x="539552" y="6021288"/>
            <a:ext cx="3714776" cy="646331"/>
          </a:xfrm>
          <a:prstGeom prst="rect">
            <a:avLst/>
          </a:prstGeom>
          <a:noFill/>
        </p:spPr>
        <p:txBody>
          <a:bodyPr wrap="square" rtlCol="0">
            <a:spAutoFit/>
          </a:bodyPr>
          <a:lstStyle/>
          <a:p>
            <a:pPr algn="ctr"/>
            <a:r>
              <a:rPr lang="ru-RU" sz="1200" dirty="0" smtClean="0">
                <a:cs typeface="Times New Roman" panose="02020603050405020304" pitchFamily="18" charset="0"/>
              </a:rPr>
              <a:t>Средние высоты волн повторяемостью 1 раз в 100 лет на акватории строительства гидротехнических сооружений АЭС «Куданкулам» (Индийский океан)</a:t>
            </a:r>
            <a:endParaRPr lang="ru-RU" sz="1200" dirty="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2700" b="1" dirty="0" smtClean="0">
                <a:solidFill>
                  <a:schemeClr val="accent1"/>
                </a:solidFill>
              </a:rPr>
              <a:t/>
            </a:r>
            <a:br>
              <a:rPr lang="ru-RU" sz="2700" b="1" dirty="0" smtClean="0">
                <a:solidFill>
                  <a:schemeClr val="accent1"/>
                </a:solidFill>
              </a:rPr>
            </a:br>
            <a:r>
              <a:rPr lang="ru-RU" sz="2700" b="1" dirty="0" smtClean="0">
                <a:solidFill>
                  <a:schemeClr val="accent1"/>
                </a:solidFill>
              </a:rPr>
              <a:t>Численное моделирование волновых характеристик </a:t>
            </a:r>
            <a:br>
              <a:rPr lang="ru-RU" sz="2700" b="1" dirty="0" smtClean="0">
                <a:solidFill>
                  <a:schemeClr val="accent1"/>
                </a:solidFill>
              </a:rPr>
            </a:br>
            <a:r>
              <a:rPr lang="ru-RU" sz="2700" b="1" dirty="0" smtClean="0">
                <a:solidFill>
                  <a:schemeClr val="accent1"/>
                </a:solidFill>
              </a:rPr>
              <a:t>на защищенных акваториях</a:t>
            </a:r>
            <a:r>
              <a:rPr lang="ru-RU" b="1" dirty="0" smtClean="0">
                <a:solidFill>
                  <a:schemeClr val="accent1"/>
                </a:solidFill>
              </a:rPr>
              <a:t/>
            </a:r>
            <a:br>
              <a:rPr lang="ru-RU" b="1" dirty="0" smtClean="0">
                <a:solidFill>
                  <a:schemeClr val="accent1"/>
                </a:solidFill>
              </a:rPr>
            </a:br>
            <a:endParaRPr lang="ru-RU" dirty="0"/>
          </a:p>
        </p:txBody>
      </p:sp>
      <p:pic>
        <p:nvPicPr>
          <p:cNvPr id="4" name="Рисунок 22" descr="8.bmp"/>
          <p:cNvPicPr>
            <a:picLocks noGrp="1"/>
          </p:cNvPicPr>
          <p:nvPr>
            <p:ph idx="1"/>
          </p:nvPr>
        </p:nvPicPr>
        <p:blipFill>
          <a:blip r:embed="rId2" cstate="print"/>
          <a:stretch>
            <a:fillRect/>
          </a:stretch>
        </p:blipFill>
        <p:spPr>
          <a:xfrm>
            <a:off x="755576" y="980728"/>
            <a:ext cx="2952328" cy="2160240"/>
          </a:xfrm>
          <a:prstGeom prst="rect">
            <a:avLst/>
          </a:prstGeom>
        </p:spPr>
      </p:pic>
      <p:sp>
        <p:nvSpPr>
          <p:cNvPr id="5" name="Rectangle 7"/>
          <p:cNvSpPr/>
          <p:nvPr/>
        </p:nvSpPr>
        <p:spPr>
          <a:xfrm>
            <a:off x="4355976" y="1538789"/>
            <a:ext cx="3816424" cy="954107"/>
          </a:xfrm>
          <a:prstGeom prst="rect">
            <a:avLst/>
          </a:prstGeom>
        </p:spPr>
        <p:txBody>
          <a:bodyPr wrap="square">
            <a:spAutoFit/>
          </a:bodyPr>
          <a:lstStyle/>
          <a:p>
            <a:pPr algn="just"/>
            <a:r>
              <a:rPr lang="ru-RU" sz="1400" dirty="0" smtClean="0">
                <a:cs typeface="Times New Roman" panose="02020603050405020304" pitchFamily="18" charset="0"/>
              </a:rPr>
              <a:t>Поле 1% высот волн при северо-западном шторме повторяемостью 1 раз </a:t>
            </a:r>
            <a:r>
              <a:rPr lang="ru-RU" sz="1400" dirty="0">
                <a:cs typeface="Times New Roman" panose="02020603050405020304" pitchFamily="18" charset="0"/>
              </a:rPr>
              <a:t>50 лет </a:t>
            </a:r>
            <a:r>
              <a:rPr lang="ru-RU" sz="1400" dirty="0" smtClean="0">
                <a:cs typeface="Times New Roman" panose="02020603050405020304" pitchFamily="18" charset="0"/>
              </a:rPr>
              <a:t>на акватории проектируемого порта Вера (Японское море, Уссурийский залив)</a:t>
            </a:r>
            <a:endParaRPr lang="ru-RU" sz="1400" dirty="0">
              <a:cs typeface="Times New Roman" panose="02020603050405020304" pitchFamily="18" charset="0"/>
            </a:endParaRPr>
          </a:p>
        </p:txBody>
      </p:sp>
      <p:pic>
        <p:nvPicPr>
          <p:cNvPr id="6" name="Рисунок 23" descr="10.wmf"/>
          <p:cNvPicPr>
            <a:picLocks noChangeAspect="1" noChangeArrowheads="1"/>
          </p:cNvPicPr>
          <p:nvPr/>
        </p:nvPicPr>
        <p:blipFill>
          <a:blip r:embed="rId3" cstate="print"/>
          <a:srcRect/>
          <a:stretch>
            <a:fillRect/>
          </a:stretch>
        </p:blipFill>
        <p:spPr bwMode="auto">
          <a:xfrm>
            <a:off x="611560" y="3212976"/>
            <a:ext cx="4896544" cy="3158856"/>
          </a:xfrm>
          <a:prstGeom prst="rect">
            <a:avLst/>
          </a:prstGeom>
          <a:noFill/>
          <a:ln w="9525">
            <a:noFill/>
            <a:miter lim="800000"/>
            <a:headEnd/>
            <a:tailEnd/>
          </a:ln>
        </p:spPr>
      </p:pic>
      <p:sp>
        <p:nvSpPr>
          <p:cNvPr id="7" name="TextBox 6"/>
          <p:cNvSpPr txBox="1"/>
          <p:nvPr/>
        </p:nvSpPr>
        <p:spPr>
          <a:xfrm>
            <a:off x="5580112" y="4275093"/>
            <a:ext cx="3384376" cy="954107"/>
          </a:xfrm>
          <a:prstGeom prst="rect">
            <a:avLst/>
          </a:prstGeom>
          <a:noFill/>
        </p:spPr>
        <p:txBody>
          <a:bodyPr wrap="square" rtlCol="0">
            <a:spAutoFit/>
          </a:bodyPr>
          <a:lstStyle/>
          <a:p>
            <a:pPr algn="just"/>
            <a:r>
              <a:rPr lang="ru-RU" sz="1400" dirty="0" smtClean="0">
                <a:cs typeface="Times New Roman" panose="02020603050405020304" pitchFamily="18" charset="0"/>
              </a:rPr>
              <a:t>Поле 1% высот волн при северо-западном шторме повторяемостью 1 раз в 50 лет на акватории порта Имеретинка (Черное море)</a:t>
            </a:r>
            <a:endParaRPr lang="ru-RU" sz="1400" dirty="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576064"/>
          </a:xfrm>
        </p:spPr>
        <p:txBody>
          <a:bodyPr>
            <a:normAutofit/>
          </a:bodyPr>
          <a:lstStyle/>
          <a:p>
            <a:r>
              <a:rPr lang="ru-RU" sz="2400" b="1" dirty="0" smtClean="0">
                <a:solidFill>
                  <a:schemeClr val="accent1"/>
                </a:solidFill>
              </a:rPr>
              <a:t>Верификация результатов численного моделирования</a:t>
            </a:r>
            <a:endParaRPr lang="ru-RU" sz="2400" b="1" dirty="0">
              <a:solidFill>
                <a:schemeClr val="accent1"/>
              </a:solidFill>
            </a:endParaRPr>
          </a:p>
        </p:txBody>
      </p:sp>
      <p:sp>
        <p:nvSpPr>
          <p:cNvPr id="3" name="Содержимое 2"/>
          <p:cNvSpPr>
            <a:spLocks noGrp="1"/>
          </p:cNvSpPr>
          <p:nvPr>
            <p:ph idx="1"/>
          </p:nvPr>
        </p:nvSpPr>
        <p:spPr>
          <a:xfrm>
            <a:off x="457200" y="980728"/>
            <a:ext cx="8229600" cy="5145435"/>
          </a:xfrm>
        </p:spPr>
        <p:txBody>
          <a:bodyPr/>
          <a:lstStyle/>
          <a:p>
            <a:pPr>
              <a:buNone/>
            </a:pPr>
            <a:r>
              <a:rPr lang="ru-RU" sz="1600" b="1" i="1" dirty="0" smtClean="0"/>
              <a:t>По данным натурных измерений:</a:t>
            </a:r>
          </a:p>
          <a:p>
            <a:endParaRPr lang="ru-RU" dirty="0"/>
          </a:p>
        </p:txBody>
      </p:sp>
      <p:pic>
        <p:nvPicPr>
          <p:cNvPr id="5" name="Рисунок 1" descr="1.png"/>
          <p:cNvPicPr/>
          <p:nvPr/>
        </p:nvPicPr>
        <p:blipFill>
          <a:blip r:embed="rId2" cstate="print"/>
          <a:stretch>
            <a:fillRect/>
          </a:stretch>
        </p:blipFill>
        <p:spPr>
          <a:xfrm>
            <a:off x="467544" y="1340768"/>
            <a:ext cx="5688632" cy="2160240"/>
          </a:xfrm>
          <a:prstGeom prst="rect">
            <a:avLst/>
          </a:prstGeom>
        </p:spPr>
      </p:pic>
      <p:sp>
        <p:nvSpPr>
          <p:cNvPr id="6" name="Rectangle 9"/>
          <p:cNvSpPr/>
          <p:nvPr/>
        </p:nvSpPr>
        <p:spPr>
          <a:xfrm>
            <a:off x="6228184" y="1340768"/>
            <a:ext cx="2664296" cy="1169551"/>
          </a:xfrm>
          <a:prstGeom prst="rect">
            <a:avLst/>
          </a:prstGeom>
        </p:spPr>
        <p:txBody>
          <a:bodyPr wrap="square">
            <a:spAutoFit/>
          </a:bodyPr>
          <a:lstStyle/>
          <a:p>
            <a:r>
              <a:rPr lang="ru-RU" sz="1400" dirty="0"/>
              <a:t>Характерные высоты волн (м), </a:t>
            </a:r>
            <a:r>
              <a:rPr lang="ru-RU" sz="1400" dirty="0" smtClean="0"/>
              <a:t>по </a:t>
            </a:r>
            <a:r>
              <a:rPr lang="ru-RU" sz="1400" dirty="0"/>
              <a:t>модели РАВМ (синяя кривая) и измерениям </a:t>
            </a:r>
            <a:r>
              <a:rPr lang="ru-RU" sz="1400" dirty="0" smtClean="0"/>
              <a:t> в районе лагуны </a:t>
            </a:r>
            <a:r>
              <a:rPr lang="ru-RU" sz="1400" dirty="0"/>
              <a:t>Аринай (красная кривая) в точке с глубиной 10 м </a:t>
            </a:r>
          </a:p>
        </p:txBody>
      </p:sp>
      <p:sp>
        <p:nvSpPr>
          <p:cNvPr id="7" name="Прямоугольник 6"/>
          <p:cNvSpPr/>
          <p:nvPr/>
        </p:nvSpPr>
        <p:spPr>
          <a:xfrm>
            <a:off x="467544" y="3573016"/>
            <a:ext cx="8676456" cy="338554"/>
          </a:xfrm>
          <a:prstGeom prst="rect">
            <a:avLst/>
          </a:prstGeom>
        </p:spPr>
        <p:txBody>
          <a:bodyPr wrap="square">
            <a:spAutoFit/>
          </a:bodyPr>
          <a:lstStyle/>
          <a:p>
            <a:r>
              <a:rPr lang="ru-RU" sz="1600" b="1" i="1" dirty="0" smtClean="0"/>
              <a:t>По данным моделирования в волновой лаборатории ФГУП «ЦНИИ им. акад. А.Н. КРЫЛОВА» :</a:t>
            </a:r>
          </a:p>
        </p:txBody>
      </p:sp>
      <p:pic>
        <p:nvPicPr>
          <p:cNvPr id="8" name="Рисунок 173" descr="Рис 2-1"/>
          <p:cNvPicPr/>
          <p:nvPr/>
        </p:nvPicPr>
        <p:blipFill>
          <a:blip r:embed="rId3" cstate="print">
            <a:lum bright="34000" contrast="32000"/>
          </a:blip>
          <a:srcRect/>
          <a:stretch>
            <a:fillRect/>
          </a:stretch>
        </p:blipFill>
        <p:spPr bwMode="auto">
          <a:xfrm>
            <a:off x="467544" y="3933056"/>
            <a:ext cx="3456384" cy="2363637"/>
          </a:xfrm>
          <a:prstGeom prst="rect">
            <a:avLst/>
          </a:prstGeom>
          <a:noFill/>
          <a:ln w="9525">
            <a:noFill/>
            <a:miter lim="800000"/>
            <a:headEnd/>
            <a:tailEnd/>
          </a:ln>
        </p:spPr>
      </p:pic>
      <p:graphicFrame>
        <p:nvGraphicFramePr>
          <p:cNvPr id="9" name="Table 8"/>
          <p:cNvGraphicFramePr>
            <a:graphicFrameLocks noGrp="1"/>
          </p:cNvGraphicFramePr>
          <p:nvPr/>
        </p:nvGraphicFramePr>
        <p:xfrm>
          <a:off x="4139952" y="3933057"/>
          <a:ext cx="4429124" cy="2376266"/>
        </p:xfrm>
        <a:graphic>
          <a:graphicData uri="http://schemas.openxmlformats.org/drawingml/2006/table">
            <a:tbl>
              <a:tblPr/>
              <a:tblGrid>
                <a:gridCol w="1594485"/>
                <a:gridCol w="1453638"/>
                <a:gridCol w="1381001"/>
              </a:tblGrid>
              <a:tr h="399491">
                <a:tc>
                  <a:txBody>
                    <a:bodyPr/>
                    <a:lstStyle/>
                    <a:p>
                      <a:pPr algn="ctr">
                        <a:lnSpc>
                          <a:spcPct val="115000"/>
                        </a:lnSpc>
                        <a:spcAft>
                          <a:spcPts val="0"/>
                        </a:spcAft>
                      </a:pPr>
                      <a:r>
                        <a:rPr lang="ru-RU" sz="1200" dirty="0">
                          <a:latin typeface="Times New Roman"/>
                          <a:ea typeface="Times New Roman"/>
                          <a:cs typeface="Times New Roman"/>
                        </a:rPr>
                        <a:t>Номер причала</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Times New Roman"/>
                          <a:cs typeface="Times New Roman"/>
                        </a:rPr>
                        <a:t>Высота волн, </a:t>
                      </a:r>
                      <a:r>
                        <a:rPr lang="en-US" sz="1200" dirty="0" err="1">
                          <a:latin typeface="Times New Roman"/>
                          <a:ea typeface="Times New Roman"/>
                          <a:cs typeface="Times New Roman"/>
                        </a:rPr>
                        <a:t>h</a:t>
                      </a:r>
                      <a:r>
                        <a:rPr lang="en-US" sz="1200" baseline="-25000" dirty="0" err="1">
                          <a:latin typeface="Times New Roman"/>
                          <a:ea typeface="Times New Roman"/>
                          <a:cs typeface="Times New Roman"/>
                        </a:rPr>
                        <a:t>s</a:t>
                      </a:r>
                      <a:r>
                        <a:rPr lang="ru-RU" sz="1200" baseline="-25000" dirty="0">
                          <a:latin typeface="Times New Roman"/>
                          <a:ea typeface="Times New Roman"/>
                          <a:cs typeface="Times New Roman"/>
                        </a:rPr>
                        <a:t>,</a:t>
                      </a:r>
                      <a:r>
                        <a:rPr lang="ru-RU" sz="1200" dirty="0">
                          <a:latin typeface="Times New Roman"/>
                          <a:ea typeface="Times New Roman"/>
                          <a:cs typeface="Times New Roman"/>
                        </a:rPr>
                        <a:t>  м </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8302">
                <a:tc>
                  <a:txBody>
                    <a:bodyPr/>
                    <a:lstStyle/>
                    <a:p>
                      <a:pPr algn="ctr">
                        <a:lnSpc>
                          <a:spcPct val="115000"/>
                        </a:lnSpc>
                        <a:spcAft>
                          <a:spcPts val="0"/>
                        </a:spcAft>
                      </a:pPr>
                      <a:r>
                        <a:rPr lang="en-US" sz="1200" dirty="0" err="1">
                          <a:latin typeface="Times New Roman"/>
                          <a:ea typeface="Times New Roman"/>
                          <a:cs typeface="Times New Roman"/>
                        </a:rPr>
                        <a:t>h</a:t>
                      </a:r>
                      <a:r>
                        <a:rPr lang="en-US" sz="1200" baseline="-25000" dirty="0" err="1">
                          <a:latin typeface="Times New Roman"/>
                          <a:ea typeface="Times New Roman"/>
                          <a:cs typeface="Times New Roman"/>
                        </a:rPr>
                        <a:t>s</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По </a:t>
                      </a:r>
                      <a:r>
                        <a:rPr lang="ru-RU" sz="1200" dirty="0">
                          <a:latin typeface="Times New Roman"/>
                          <a:ea typeface="Times New Roman"/>
                          <a:cs typeface="Times New Roman"/>
                        </a:rPr>
                        <a:t>данным экспериментальных </a:t>
                      </a:r>
                      <a:r>
                        <a:rPr lang="ru-RU" sz="1200" dirty="0" smtClean="0">
                          <a:latin typeface="Times New Roman"/>
                          <a:ea typeface="Times New Roman"/>
                          <a:cs typeface="Times New Roman"/>
                        </a:rPr>
                        <a:t>измерений</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По </a:t>
                      </a:r>
                      <a:r>
                        <a:rPr lang="ru-RU" sz="1200" dirty="0">
                          <a:latin typeface="Times New Roman"/>
                          <a:ea typeface="Times New Roman"/>
                          <a:cs typeface="Times New Roman"/>
                        </a:rPr>
                        <a:t>данным </a:t>
                      </a:r>
                      <a:r>
                        <a:rPr lang="ru-RU" sz="1200" dirty="0" smtClean="0">
                          <a:latin typeface="Times New Roman"/>
                          <a:ea typeface="Times New Roman"/>
                          <a:cs typeface="Times New Roman"/>
                        </a:rPr>
                        <a:t>численного моделирования</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91">
                <a:tc>
                  <a:txBody>
                    <a:bodyPr/>
                    <a:lstStyle/>
                    <a:p>
                      <a:pPr algn="ctr">
                        <a:lnSpc>
                          <a:spcPct val="115000"/>
                        </a:lnSpc>
                        <a:spcAft>
                          <a:spcPts val="0"/>
                        </a:spcAft>
                      </a:pPr>
                      <a:r>
                        <a:rPr lang="ru-RU" sz="1200">
                          <a:latin typeface="Times New Roman"/>
                          <a:ea typeface="Times New Roman"/>
                          <a:cs typeface="Times New Roman"/>
                        </a:rPr>
                        <a:t>1</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2,5</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2,4</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91">
                <a:tc>
                  <a:txBody>
                    <a:bodyPr/>
                    <a:lstStyle/>
                    <a:p>
                      <a:pPr algn="ctr">
                        <a:lnSpc>
                          <a:spcPct val="115000"/>
                        </a:lnSpc>
                        <a:spcAft>
                          <a:spcPts val="0"/>
                        </a:spcAft>
                      </a:pPr>
                      <a:r>
                        <a:rPr lang="ru-RU" sz="1200">
                          <a:latin typeface="Times New Roman"/>
                          <a:ea typeface="Times New Roman"/>
                          <a:cs typeface="Times New Roman"/>
                        </a:rPr>
                        <a:t>2</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1,7</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1,9</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91">
                <a:tc>
                  <a:txBody>
                    <a:bodyPr/>
                    <a:lstStyle/>
                    <a:p>
                      <a:pPr algn="ctr">
                        <a:lnSpc>
                          <a:spcPct val="115000"/>
                        </a:lnSpc>
                        <a:spcAft>
                          <a:spcPts val="0"/>
                        </a:spcAft>
                      </a:pPr>
                      <a:r>
                        <a:rPr lang="ru-RU" sz="1200">
                          <a:latin typeface="Times New Roman"/>
                          <a:ea typeface="Times New Roman"/>
                          <a:cs typeface="Times New Roman"/>
                        </a:rPr>
                        <a:t>3</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2,2</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2,1</a:t>
                      </a:r>
                      <a:endParaRPr lang="ru-RU"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30" descr="K:\Projects\2014\PortVera\hydro\inmom\yes\picture\res11_0.bmp"/>
          <p:cNvPicPr/>
          <p:nvPr/>
        </p:nvPicPr>
        <p:blipFill>
          <a:blip r:embed="rId3" cstate="print"/>
          <a:srcRect/>
          <a:stretch>
            <a:fillRect/>
          </a:stretch>
        </p:blipFill>
        <p:spPr bwMode="auto">
          <a:xfrm>
            <a:off x="71438" y="2882006"/>
            <a:ext cx="4500562" cy="3643338"/>
          </a:xfrm>
          <a:prstGeom prst="rect">
            <a:avLst/>
          </a:prstGeom>
          <a:noFill/>
          <a:ln w="9525">
            <a:noFill/>
            <a:miter lim="800000"/>
            <a:headEnd/>
            <a:tailEnd/>
          </a:ln>
        </p:spPr>
      </p:pic>
      <p:sp>
        <p:nvSpPr>
          <p:cNvPr id="4" name="TextBox 3"/>
          <p:cNvSpPr txBox="1"/>
          <p:nvPr/>
        </p:nvSpPr>
        <p:spPr>
          <a:xfrm>
            <a:off x="718726" y="59272"/>
            <a:ext cx="8246233" cy="461665"/>
          </a:xfrm>
          <a:prstGeom prst="rect">
            <a:avLst/>
          </a:prstGeom>
          <a:noFill/>
        </p:spPr>
        <p:txBody>
          <a:bodyPr wrap="none" rtlCol="0">
            <a:spAutoFit/>
          </a:bodyPr>
          <a:lstStyle/>
          <a:p>
            <a:pPr algn="ctr">
              <a:spcBef>
                <a:spcPct val="0"/>
              </a:spcBef>
            </a:pPr>
            <a:r>
              <a:rPr lang="ru-RU" sz="2400" b="1" dirty="0">
                <a:solidFill>
                  <a:schemeClr val="accent1"/>
                </a:solidFill>
                <a:latin typeface="+mj-lt"/>
                <a:ea typeface="+mj-ea"/>
                <a:cs typeface="+mj-cs"/>
              </a:rPr>
              <a:t>Численное моделирование гидрологических характеристик</a:t>
            </a:r>
          </a:p>
        </p:txBody>
      </p:sp>
      <p:sp>
        <p:nvSpPr>
          <p:cNvPr id="5" name="Rectangle 4"/>
          <p:cNvSpPr/>
          <p:nvPr/>
        </p:nvSpPr>
        <p:spPr>
          <a:xfrm>
            <a:off x="0" y="476672"/>
            <a:ext cx="9144000" cy="2677656"/>
          </a:xfrm>
          <a:prstGeom prst="rect">
            <a:avLst/>
          </a:prstGeom>
        </p:spPr>
        <p:txBody>
          <a:bodyPr wrap="square">
            <a:spAutoFit/>
          </a:bodyPr>
          <a:lstStyle/>
          <a:p>
            <a:pPr algn="just"/>
            <a:r>
              <a:rPr lang="ru-RU" sz="1400" b="1" i="1" dirty="0">
                <a:cs typeface="Times New Roman" pitchFamily="18" charset="0"/>
              </a:rPr>
              <a:t>Для решения задачи расчета гидрологических характеристик используется модель </a:t>
            </a:r>
            <a:r>
              <a:rPr lang="en-US" sz="1400" b="1" i="1" dirty="0">
                <a:cs typeface="Times New Roman" pitchFamily="18" charset="0"/>
              </a:rPr>
              <a:t>INMOM</a:t>
            </a:r>
            <a:r>
              <a:rPr lang="ru-RU" sz="1400" b="1" i="1" dirty="0">
                <a:cs typeface="Times New Roman" pitchFamily="18" charset="0"/>
              </a:rPr>
              <a:t> (</a:t>
            </a:r>
            <a:r>
              <a:rPr lang="en-US" sz="1400" b="1" i="1" dirty="0">
                <a:cs typeface="Times New Roman" pitchFamily="18" charset="0"/>
              </a:rPr>
              <a:t>Institute of Numerical Mathematics Ocean Model</a:t>
            </a:r>
            <a:r>
              <a:rPr lang="ru-RU" sz="1400" b="1" i="1" dirty="0">
                <a:cs typeface="Times New Roman" pitchFamily="18" charset="0"/>
              </a:rPr>
              <a:t>), разработанная в ИВМ РАН (Институт вычислительной математики РАН). Используемая модель апробирована широко применятся  для расчета характеристик течений, уровня моря, температуры, солености и ледовых условий для прибрежных морей России.</a:t>
            </a:r>
          </a:p>
          <a:p>
            <a:pPr algn="just"/>
            <a:r>
              <a:rPr lang="ru-RU" sz="1400" b="1" i="1" dirty="0">
                <a:cs typeface="Times New Roman" pitchFamily="18" charset="0"/>
              </a:rPr>
              <a:t>Использование для расчетов численной модели </a:t>
            </a:r>
            <a:r>
              <a:rPr lang="en-US" sz="1400" b="1" i="1" dirty="0">
                <a:cs typeface="Times New Roman" pitchFamily="18" charset="0"/>
              </a:rPr>
              <a:t>INMOM</a:t>
            </a:r>
            <a:r>
              <a:rPr lang="ru-RU" sz="1400" b="1" i="1" dirty="0">
                <a:cs typeface="Times New Roman" pitchFamily="18" charset="0"/>
              </a:rPr>
              <a:t> позволяет производить моделирование </a:t>
            </a:r>
            <a:r>
              <a:rPr lang="ru-RU" sz="1400" b="1" i="1" dirty="0" smtClean="0">
                <a:cs typeface="Times New Roman" pitchFamily="18" charset="0"/>
              </a:rPr>
              <a:t>гидродинамических </a:t>
            </a:r>
            <a:r>
              <a:rPr lang="ru-RU" sz="1400" b="1" i="1" dirty="0">
                <a:cs typeface="Times New Roman" pitchFamily="18" charset="0"/>
              </a:rPr>
              <a:t>характеристик с требуемым пространственным и временным разрешением. При численных расчетах для прибрежных акваторий моделирование производится на неравномерных сеточных областях с высоким разрешением в исследуемой акватории до 50 м. </a:t>
            </a:r>
            <a:r>
              <a:rPr lang="ru-RU" sz="1400" b="1" i="1" dirty="0" smtClean="0">
                <a:cs typeface="Times New Roman" pitchFamily="18" charset="0"/>
              </a:rPr>
              <a:t>Модель </a:t>
            </a:r>
            <a:r>
              <a:rPr lang="en-US" sz="1400" b="1" i="1" dirty="0">
                <a:cs typeface="Times New Roman" pitchFamily="18" charset="0"/>
              </a:rPr>
              <a:t>INMOM</a:t>
            </a:r>
            <a:r>
              <a:rPr lang="ru-RU" sz="1400" b="1" i="1" dirty="0">
                <a:cs typeface="Times New Roman" pitchFamily="18" charset="0"/>
              </a:rPr>
              <a:t> позволяет учитывать градиентные, ветровые, стоковые и приливные течения. </a:t>
            </a:r>
            <a:endParaRPr lang="en-US" sz="1400" b="1" i="1" dirty="0" smtClean="0">
              <a:cs typeface="Times New Roman" pitchFamily="18" charset="0"/>
            </a:endParaRPr>
          </a:p>
          <a:p>
            <a:pPr algn="just"/>
            <a:r>
              <a:rPr lang="ru-RU" sz="1400" b="1" i="1" dirty="0">
                <a:cs typeface="Times New Roman" pitchFamily="18" charset="0"/>
              </a:rPr>
              <a:t>Качество результатов расчетов подтверждается верификацией результатов моделирования с данными измерений.</a:t>
            </a:r>
          </a:p>
          <a:p>
            <a:pPr algn="just"/>
            <a:endParaRPr lang="ru-RU" sz="1400" b="1" i="1" dirty="0">
              <a:cs typeface="Times New Roman" pitchFamily="18" charset="0"/>
            </a:endParaRPr>
          </a:p>
        </p:txBody>
      </p:sp>
      <p:sp>
        <p:nvSpPr>
          <p:cNvPr id="2" name="Прямоугольник 1"/>
          <p:cNvSpPr/>
          <p:nvPr/>
        </p:nvSpPr>
        <p:spPr>
          <a:xfrm>
            <a:off x="4572000" y="2985914"/>
            <a:ext cx="4572000" cy="3539430"/>
          </a:xfrm>
          <a:prstGeom prst="rect">
            <a:avLst/>
          </a:prstGeom>
        </p:spPr>
        <p:txBody>
          <a:bodyPr numCol="1">
            <a:spAutoFit/>
          </a:bodyPr>
          <a:lstStyle/>
          <a:p>
            <a:pPr algn="just"/>
            <a:r>
              <a:rPr lang="ru-RU" sz="1400" b="1" i="1" dirty="0">
                <a:cs typeface="Times New Roman" panose="02020603050405020304" pitchFamily="18" charset="0"/>
              </a:rPr>
              <a:t>По результатам моделирования </a:t>
            </a:r>
            <a:r>
              <a:rPr lang="ru-RU" sz="1400" b="1" i="1" dirty="0" smtClean="0">
                <a:cs typeface="Times New Roman" panose="02020603050405020304" pitchFamily="18" charset="0"/>
              </a:rPr>
              <a:t>гидродинамических </a:t>
            </a:r>
            <a:r>
              <a:rPr lang="ru-RU" sz="1400" b="1" i="1" dirty="0">
                <a:cs typeface="Times New Roman" panose="02020603050405020304" pitchFamily="18" charset="0"/>
              </a:rPr>
              <a:t>характеристик по модели </a:t>
            </a:r>
            <a:r>
              <a:rPr lang="en-US" sz="1400" b="1" i="1" dirty="0" smtClean="0">
                <a:cs typeface="Times New Roman" panose="02020603050405020304" pitchFamily="18" charset="0"/>
              </a:rPr>
              <a:t>INMOM</a:t>
            </a:r>
            <a:r>
              <a:rPr lang="ru-RU" sz="1400" b="1" i="1" dirty="0" smtClean="0">
                <a:cs typeface="Times New Roman" panose="02020603050405020304" pitchFamily="18" charset="0"/>
              </a:rPr>
              <a:t> </a:t>
            </a:r>
            <a:r>
              <a:rPr lang="ru-RU" sz="1400" b="1" i="1" dirty="0">
                <a:cs typeface="Times New Roman" panose="02020603050405020304" pitchFamily="18" charset="0"/>
              </a:rPr>
              <a:t>рассчитываются следующие характеристики:</a:t>
            </a:r>
          </a:p>
          <a:p>
            <a:pPr marL="228600" lvl="0" indent="-228600">
              <a:buFontTx/>
              <a:buAutoNum type="arabicPeriod"/>
            </a:pPr>
            <a:r>
              <a:rPr lang="ru-RU" sz="1400" b="1" i="1" dirty="0" smtClean="0">
                <a:cs typeface="Times New Roman" panose="02020603050405020304" pitchFamily="18" charset="0"/>
              </a:rPr>
              <a:t>3-х мерные поля скорости течений </a:t>
            </a:r>
            <a:r>
              <a:rPr lang="ru-RU" sz="1400" b="1" i="1" dirty="0">
                <a:solidFill>
                  <a:prstClr val="black"/>
                </a:solidFill>
                <a:cs typeface="Times New Roman" panose="02020603050405020304" pitchFamily="18" charset="0"/>
              </a:rPr>
              <a:t>(дрейфовых, плотностных, приливных, стоковых</a:t>
            </a:r>
            <a:r>
              <a:rPr lang="ru-RU" sz="1400" b="1" i="1" dirty="0" smtClean="0">
                <a:solidFill>
                  <a:prstClr val="black"/>
                </a:solidFill>
                <a:cs typeface="Times New Roman" panose="02020603050405020304" pitchFamily="18" charset="0"/>
              </a:rPr>
              <a:t>)</a:t>
            </a:r>
            <a:endParaRPr lang="ru-RU" sz="1400" b="1" i="1" dirty="0" smtClean="0">
              <a:cs typeface="Times New Roman" panose="02020603050405020304" pitchFamily="18" charset="0"/>
            </a:endParaRPr>
          </a:p>
          <a:p>
            <a:pPr marL="228600" indent="-228600" algn="just">
              <a:buFont typeface="+mj-lt"/>
              <a:buAutoNum type="arabicPeriod"/>
            </a:pPr>
            <a:r>
              <a:rPr lang="ru-RU" sz="1400" b="1" i="1" dirty="0" smtClean="0">
                <a:cs typeface="Times New Roman" panose="02020603050405020304" pitchFamily="18" charset="0"/>
              </a:rPr>
              <a:t>3-х </a:t>
            </a:r>
            <a:r>
              <a:rPr lang="ru-RU" sz="1400" b="1" i="1" dirty="0">
                <a:cs typeface="Times New Roman" panose="02020603050405020304" pitchFamily="18" charset="0"/>
              </a:rPr>
              <a:t>мерные </a:t>
            </a:r>
            <a:r>
              <a:rPr lang="ru-RU" sz="1400" b="1" i="1" dirty="0" smtClean="0">
                <a:cs typeface="Times New Roman" panose="02020603050405020304" pitchFamily="18" charset="0"/>
              </a:rPr>
              <a:t>поля температуры воды</a:t>
            </a:r>
          </a:p>
          <a:p>
            <a:pPr marL="228600" indent="-228600" algn="just">
              <a:buFont typeface="+mj-lt"/>
              <a:buAutoNum type="arabicPeriod"/>
            </a:pPr>
            <a:r>
              <a:rPr lang="ru-RU" sz="1400" b="1" i="1" dirty="0">
                <a:cs typeface="Times New Roman" panose="02020603050405020304" pitchFamily="18" charset="0"/>
              </a:rPr>
              <a:t>3-х мерные </a:t>
            </a:r>
            <a:r>
              <a:rPr lang="ru-RU" sz="1400" b="1" i="1" dirty="0" smtClean="0">
                <a:cs typeface="Times New Roman" panose="02020603050405020304" pitchFamily="18" charset="0"/>
              </a:rPr>
              <a:t>поля солености воды</a:t>
            </a:r>
          </a:p>
          <a:p>
            <a:pPr marL="228600" indent="-228600" algn="just">
              <a:buFont typeface="+mj-lt"/>
              <a:buAutoNum type="arabicPeriod"/>
            </a:pPr>
            <a:r>
              <a:rPr lang="ru-RU" sz="1400" b="1" i="1" dirty="0" smtClean="0">
                <a:cs typeface="Times New Roman" panose="02020603050405020304" pitchFamily="18" charset="0"/>
              </a:rPr>
              <a:t>Поле уровня моря</a:t>
            </a:r>
          </a:p>
          <a:p>
            <a:pPr marL="228600" indent="-228600" algn="just">
              <a:buFont typeface="+mj-lt"/>
              <a:buAutoNum type="arabicPeriod"/>
            </a:pPr>
            <a:r>
              <a:rPr lang="ru-RU" sz="1400" b="1" i="1" dirty="0" smtClean="0">
                <a:cs typeface="Times New Roman" panose="02020603050405020304" pitchFamily="18" charset="0"/>
              </a:rPr>
              <a:t>Толщина, сплоченность льда, дрейфовые скорости льда</a:t>
            </a:r>
          </a:p>
          <a:p>
            <a:pPr marL="228600" lvl="0" indent="-228600" algn="just">
              <a:buFont typeface="+mj-lt"/>
              <a:buAutoNum type="arabicPeriod"/>
            </a:pPr>
            <a:r>
              <a:rPr lang="ru-RU" sz="1400" b="1" i="1" dirty="0" smtClean="0">
                <a:solidFill>
                  <a:prstClr val="black"/>
                </a:solidFill>
                <a:cs typeface="Times New Roman" panose="02020603050405020304" pitchFamily="18" charset="0"/>
              </a:rPr>
              <a:t>Исс</a:t>
            </a:r>
            <a:r>
              <a:rPr lang="ru-RU" sz="1400" b="1" i="1" dirty="0">
                <a:solidFill>
                  <a:prstClr val="black"/>
                </a:solidFill>
                <a:cs typeface="Times New Roman" panose="02020603050405020304" pitchFamily="18" charset="0"/>
              </a:rPr>
              <a:t>л</a:t>
            </a:r>
            <a:r>
              <a:rPr lang="ru-RU" sz="1400" b="1" i="1" dirty="0" smtClean="0">
                <a:solidFill>
                  <a:prstClr val="black"/>
                </a:solidFill>
                <a:cs typeface="Times New Roman" panose="02020603050405020304" pitchFamily="18" charset="0"/>
              </a:rPr>
              <a:t>едование </a:t>
            </a:r>
            <a:r>
              <a:rPr lang="ru-RU" sz="1400" b="1" i="1" dirty="0">
                <a:solidFill>
                  <a:prstClr val="black"/>
                </a:solidFill>
                <a:cs typeface="Times New Roman" panose="02020603050405020304" pitchFamily="18" charset="0"/>
              </a:rPr>
              <a:t>влияния гидротехнических сооружений на гидрологический режим исследуемой </a:t>
            </a:r>
            <a:r>
              <a:rPr lang="ru-RU" sz="1400" b="1" i="1" dirty="0" smtClean="0">
                <a:solidFill>
                  <a:prstClr val="black"/>
                </a:solidFill>
                <a:cs typeface="Times New Roman" panose="02020603050405020304" pitchFamily="18" charset="0"/>
              </a:rPr>
              <a:t>акватории</a:t>
            </a:r>
          </a:p>
          <a:p>
            <a:pPr marL="228600" lvl="0" indent="-228600" algn="just">
              <a:buFont typeface="+mj-lt"/>
              <a:buAutoNum type="arabicPeriod"/>
            </a:pPr>
            <a:r>
              <a:rPr lang="ru-RU" sz="1400" b="1" i="1" dirty="0" smtClean="0">
                <a:solidFill>
                  <a:prstClr val="black"/>
                </a:solidFill>
                <a:cs typeface="Times New Roman" panose="02020603050405020304" pitchFamily="18" charset="0"/>
              </a:rPr>
              <a:t>Характеристики скорости течений и уровня моря при прохождении цунами</a:t>
            </a:r>
            <a:endParaRPr lang="ru-RU" sz="1400" b="1" i="1" dirty="0">
              <a:solidFill>
                <a:prstClr val="black"/>
              </a:solidFill>
              <a:cs typeface="Times New Roman" panose="02020603050405020304" pitchFamily="18" charset="0"/>
            </a:endParaRPr>
          </a:p>
          <a:p>
            <a:pPr marL="228600" indent="-228600" algn="just">
              <a:buFont typeface="+mj-lt"/>
              <a:buAutoNum type="arabicPeriod"/>
            </a:pPr>
            <a:endParaRPr lang="ru-RU" sz="1400" b="1" i="1" dirty="0">
              <a:cs typeface="Times New Roman" panose="02020603050405020304" pitchFamily="18" charset="0"/>
            </a:endParaRPr>
          </a:p>
        </p:txBody>
      </p:sp>
      <p:sp>
        <p:nvSpPr>
          <p:cNvPr id="3" name="TextBox 2"/>
          <p:cNvSpPr txBox="1"/>
          <p:nvPr/>
        </p:nvSpPr>
        <p:spPr>
          <a:xfrm>
            <a:off x="187530" y="6536377"/>
            <a:ext cx="4341445" cy="276999"/>
          </a:xfrm>
          <a:prstGeom prst="rect">
            <a:avLst/>
          </a:prstGeom>
          <a:noFill/>
        </p:spPr>
        <p:txBody>
          <a:bodyPr wrap="none" rtlCol="0">
            <a:spAutoFit/>
          </a:bodyPr>
          <a:lstStyle/>
          <a:p>
            <a:pPr algn="ctr"/>
            <a:r>
              <a:rPr lang="ru-RU" sz="1200" dirty="0">
                <a:cs typeface="Times New Roman" panose="02020603050405020304" pitchFamily="18" charset="0"/>
              </a:rPr>
              <a:t>С</a:t>
            </a:r>
            <a:r>
              <a:rPr lang="ru-RU" sz="1200" dirty="0" smtClean="0">
                <a:cs typeface="Times New Roman" panose="02020603050405020304" pitchFamily="18" charset="0"/>
              </a:rPr>
              <a:t>редние скорости течений в ноябре на акватории м. Открытый</a:t>
            </a:r>
            <a:endParaRPr lang="ru-RU" sz="1200" dirty="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404664"/>
            <a:ext cx="8229600" cy="576064"/>
          </a:xfrm>
        </p:spPr>
        <p:txBody>
          <a:bodyPr>
            <a:normAutofit/>
          </a:bodyPr>
          <a:lstStyle/>
          <a:p>
            <a:r>
              <a:rPr lang="ru-RU" sz="2400" b="1" dirty="0" smtClean="0">
                <a:solidFill>
                  <a:schemeClr val="accent1"/>
                </a:solidFill>
              </a:rPr>
              <a:t>Верификация результатов численного моделирования</a:t>
            </a:r>
            <a:endParaRPr lang="ru-RU" sz="2400" b="1" dirty="0">
              <a:solidFill>
                <a:schemeClr val="accent1"/>
              </a:solidFill>
            </a:endParaRPr>
          </a:p>
        </p:txBody>
      </p:sp>
      <p:pic>
        <p:nvPicPr>
          <p:cNvPr id="5" name="Рисунок 116" descr="K:\Projects\2014\BeringSea\verification\ADS-3\uv_mag_5.2m.png"/>
          <p:cNvPicPr/>
          <p:nvPr/>
        </p:nvPicPr>
        <p:blipFill>
          <a:blip r:embed="rId2" cstate="print"/>
          <a:srcRect l="8303" t="6570" r="9051" b="13609"/>
          <a:stretch>
            <a:fillRect/>
          </a:stretch>
        </p:blipFill>
        <p:spPr bwMode="auto">
          <a:xfrm>
            <a:off x="0" y="1556792"/>
            <a:ext cx="4572000" cy="2643206"/>
          </a:xfrm>
          <a:prstGeom prst="rect">
            <a:avLst/>
          </a:prstGeom>
          <a:noFill/>
          <a:ln w="9525">
            <a:noFill/>
            <a:miter lim="800000"/>
            <a:headEnd/>
            <a:tailEnd/>
          </a:ln>
        </p:spPr>
      </p:pic>
      <p:sp>
        <p:nvSpPr>
          <p:cNvPr id="6" name="Rectangle 6"/>
          <p:cNvSpPr/>
          <p:nvPr/>
        </p:nvSpPr>
        <p:spPr>
          <a:xfrm>
            <a:off x="285752" y="4268047"/>
            <a:ext cx="3929058" cy="646331"/>
          </a:xfrm>
          <a:prstGeom prst="rect">
            <a:avLst/>
          </a:prstGeom>
        </p:spPr>
        <p:txBody>
          <a:bodyPr wrap="square">
            <a:spAutoFit/>
          </a:bodyPr>
          <a:lstStyle/>
          <a:p>
            <a:pPr algn="ctr"/>
            <a:r>
              <a:rPr lang="ru-RU" sz="1200" dirty="0">
                <a:cs typeface="Times New Roman" panose="02020603050405020304" pitchFamily="18" charset="0"/>
              </a:rPr>
              <a:t>Скорости течений по результатам расчетов </a:t>
            </a:r>
            <a:r>
              <a:rPr lang="ru-RU" sz="1200" dirty="0" smtClean="0">
                <a:cs typeface="Times New Roman" panose="02020603050405020304" pitchFamily="18" charset="0"/>
              </a:rPr>
              <a:t>и </a:t>
            </a:r>
            <a:r>
              <a:rPr lang="ru-RU" sz="1200" dirty="0">
                <a:cs typeface="Times New Roman" panose="02020603050405020304" pitchFamily="18" charset="0"/>
              </a:rPr>
              <a:t>по данным наблюдений </a:t>
            </a:r>
            <a:r>
              <a:rPr lang="ru-RU" sz="1200" dirty="0" smtClean="0">
                <a:cs typeface="Times New Roman" panose="02020603050405020304" pitchFamily="18" charset="0"/>
              </a:rPr>
              <a:t>на </a:t>
            </a:r>
            <a:r>
              <a:rPr lang="ru-RU" sz="1200" dirty="0">
                <a:cs typeface="Times New Roman" panose="02020603050405020304" pitchFamily="18" charset="0"/>
              </a:rPr>
              <a:t>глубине 5,2 </a:t>
            </a:r>
            <a:r>
              <a:rPr lang="ru-RU" sz="1200" dirty="0" smtClean="0">
                <a:cs typeface="Times New Roman" panose="02020603050405020304" pitchFamily="18" charset="0"/>
              </a:rPr>
              <a:t>м в акватории Лагуны Аринай (Берингово море)</a:t>
            </a:r>
            <a:endParaRPr lang="ru-RU" sz="1200" dirty="0">
              <a:cs typeface="Times New Roman" panose="02020603050405020304" pitchFamily="18" charset="0"/>
            </a:endParaRPr>
          </a:p>
        </p:txBody>
      </p:sp>
      <p:pic>
        <p:nvPicPr>
          <p:cNvPr id="7" name="Рисунок 104" descr="C:\Users\Home\AppData\Local\Microsoft\Windows\Temporary Internet Files\Content.Word\ssh (54).png"/>
          <p:cNvPicPr/>
          <p:nvPr/>
        </p:nvPicPr>
        <p:blipFill>
          <a:blip r:embed="rId3" cstate="print"/>
          <a:srcRect l="8177" t="8703" r="9183" b="9460"/>
          <a:stretch>
            <a:fillRect/>
          </a:stretch>
        </p:blipFill>
        <p:spPr bwMode="auto">
          <a:xfrm>
            <a:off x="4929190" y="1624841"/>
            <a:ext cx="3857652" cy="2714321"/>
          </a:xfrm>
          <a:prstGeom prst="rect">
            <a:avLst/>
          </a:prstGeom>
          <a:noFill/>
          <a:ln w="9525">
            <a:noFill/>
            <a:miter lim="800000"/>
            <a:headEnd/>
            <a:tailEnd/>
          </a:ln>
        </p:spPr>
      </p:pic>
      <p:sp>
        <p:nvSpPr>
          <p:cNvPr id="8" name="Rectangle 8"/>
          <p:cNvSpPr/>
          <p:nvPr/>
        </p:nvSpPr>
        <p:spPr>
          <a:xfrm>
            <a:off x="4572000" y="4377886"/>
            <a:ext cx="4572000" cy="461665"/>
          </a:xfrm>
          <a:prstGeom prst="rect">
            <a:avLst/>
          </a:prstGeom>
        </p:spPr>
        <p:txBody>
          <a:bodyPr>
            <a:spAutoFit/>
          </a:bodyPr>
          <a:lstStyle/>
          <a:p>
            <a:pPr algn="ctr"/>
            <a:r>
              <a:rPr lang="ru-RU" sz="1200" dirty="0">
                <a:cs typeface="Times New Roman" panose="02020603050405020304" pitchFamily="18" charset="0"/>
              </a:rPr>
              <a:t>Уровень моря от среднего состояния [см] по результатам расчетов </a:t>
            </a:r>
            <a:r>
              <a:rPr lang="ru-RU" sz="1200" dirty="0" smtClean="0">
                <a:cs typeface="Times New Roman" panose="02020603050405020304" pitchFamily="18" charset="0"/>
              </a:rPr>
              <a:t>и </a:t>
            </a:r>
            <a:r>
              <a:rPr lang="ru-RU" sz="1200" dirty="0">
                <a:cs typeface="Times New Roman" panose="02020603050405020304" pitchFamily="18" charset="0"/>
              </a:rPr>
              <a:t>по данным </a:t>
            </a:r>
            <a:r>
              <a:rPr lang="ru-RU" sz="1200" dirty="0" smtClean="0">
                <a:cs typeface="Times New Roman" panose="02020603050405020304" pitchFamily="18" charset="0"/>
              </a:rPr>
              <a:t>наблюдений</a:t>
            </a:r>
            <a:endParaRPr lang="ru-RU" sz="1200" dirty="0">
              <a:cs typeface="Times New Roman" panose="02020603050405020304" pitchFamily="18" charset="0"/>
            </a:endParaRPr>
          </a:p>
        </p:txBody>
      </p:sp>
      <p:sp>
        <p:nvSpPr>
          <p:cNvPr id="11" name="Прямоугольник 10"/>
          <p:cNvSpPr/>
          <p:nvPr/>
        </p:nvSpPr>
        <p:spPr>
          <a:xfrm>
            <a:off x="118864" y="5063734"/>
            <a:ext cx="9061648" cy="307777"/>
          </a:xfrm>
          <a:prstGeom prst="rect">
            <a:avLst/>
          </a:prstGeom>
        </p:spPr>
        <p:txBody>
          <a:bodyPr wrap="square">
            <a:spAutoFit/>
          </a:bodyPr>
          <a:lstStyle/>
          <a:p>
            <a:pPr lvl="0" algn="ctr"/>
            <a:r>
              <a:rPr lang="ru-RU" sz="1400" b="1" i="1" dirty="0" smtClean="0">
                <a:solidFill>
                  <a:prstClr val="black"/>
                </a:solidFill>
                <a:cs typeface="Times New Roman" pitchFamily="18" charset="0"/>
              </a:rPr>
              <a:t>Коэффициент </a:t>
            </a:r>
            <a:r>
              <a:rPr lang="ru-RU" sz="1400" b="1" i="1" dirty="0">
                <a:solidFill>
                  <a:prstClr val="black"/>
                </a:solidFill>
                <a:cs typeface="Times New Roman" pitchFamily="18" charset="0"/>
              </a:rPr>
              <a:t>корреляции для скорости течений составляет 0.87, для уровня моря – </a:t>
            </a:r>
            <a:r>
              <a:rPr lang="ru-RU" sz="1400" b="1" i="1" dirty="0" smtClean="0">
                <a:solidFill>
                  <a:prstClr val="black"/>
                </a:solidFill>
                <a:cs typeface="Times New Roman" pitchFamily="18" charset="0"/>
              </a:rPr>
              <a:t>0.91</a:t>
            </a:r>
            <a:endParaRPr lang="ru-RU" sz="1400" b="1" i="1" dirty="0">
              <a:solidFill>
                <a:prstClr val="black"/>
              </a:solidFill>
              <a:cs typeface="Times New Roman" pitchFamily="18" charset="0"/>
            </a:endParaRPr>
          </a:p>
        </p:txBody>
      </p:sp>
    </p:spTree>
    <p:extLst>
      <p:ext uri="{BB962C8B-B14F-4D97-AF65-F5344CB8AC3E}">
        <p14:creationId xmlns="" xmlns:p14="http://schemas.microsoft.com/office/powerpoint/2010/main" val="340673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872"/>
          <p:cNvPicPr>
            <a:picLocks noChangeAspect="1" noChangeArrowheads="1"/>
          </p:cNvPicPr>
          <p:nvPr/>
        </p:nvPicPr>
        <p:blipFill>
          <a:blip r:embed="rId3" cstate="print"/>
          <a:srcRect/>
          <a:stretch>
            <a:fillRect/>
          </a:stretch>
        </p:blipFill>
        <p:spPr bwMode="auto">
          <a:xfrm rot="5400000">
            <a:off x="5097452" y="2217871"/>
            <a:ext cx="2782906" cy="4119562"/>
          </a:xfrm>
          <a:prstGeom prst="rect">
            <a:avLst/>
          </a:prstGeom>
          <a:noFill/>
          <a:ln w="9525">
            <a:noFill/>
            <a:miter lim="800000"/>
            <a:headEnd/>
            <a:tailEnd/>
          </a:ln>
        </p:spPr>
      </p:pic>
      <p:pic>
        <p:nvPicPr>
          <p:cNvPr id="8" name="Picture 16"/>
          <p:cNvPicPr>
            <a:picLocks noChangeAspect="1" noChangeArrowheads="1"/>
          </p:cNvPicPr>
          <p:nvPr/>
        </p:nvPicPr>
        <p:blipFill>
          <a:blip r:embed="rId4" cstate="print"/>
          <a:srcRect/>
          <a:stretch>
            <a:fillRect/>
          </a:stretch>
        </p:blipFill>
        <p:spPr bwMode="auto">
          <a:xfrm>
            <a:off x="249276" y="3090351"/>
            <a:ext cx="4179848" cy="2578754"/>
          </a:xfrm>
          <a:prstGeom prst="rect">
            <a:avLst/>
          </a:prstGeom>
          <a:noFill/>
          <a:ln w="9525">
            <a:noFill/>
            <a:miter lim="800000"/>
            <a:headEnd/>
            <a:tailEnd/>
          </a:ln>
        </p:spPr>
      </p:pic>
      <p:sp>
        <p:nvSpPr>
          <p:cNvPr id="9" name="TextBox 8"/>
          <p:cNvSpPr txBox="1"/>
          <p:nvPr/>
        </p:nvSpPr>
        <p:spPr>
          <a:xfrm>
            <a:off x="214282" y="5672281"/>
            <a:ext cx="8501122" cy="276999"/>
          </a:xfrm>
          <a:prstGeom prst="rect">
            <a:avLst/>
          </a:prstGeom>
          <a:noFill/>
        </p:spPr>
        <p:txBody>
          <a:bodyPr wrap="square" rtlCol="0">
            <a:spAutoFit/>
          </a:bodyPr>
          <a:lstStyle/>
          <a:p>
            <a:pPr algn="ctr"/>
            <a:r>
              <a:rPr lang="ru-RU" sz="1200" dirty="0" smtClean="0">
                <a:cs typeface="Times New Roman" panose="02020603050405020304" pitchFamily="18" charset="0"/>
              </a:rPr>
              <a:t>Сравнение вертикальных профилей по результатам расчета по модели </a:t>
            </a:r>
            <a:r>
              <a:rPr lang="en-US" sz="1200" dirty="0" smtClean="0">
                <a:cs typeface="Times New Roman" panose="02020603050405020304" pitchFamily="18" charset="0"/>
              </a:rPr>
              <a:t>INMOM (</a:t>
            </a:r>
            <a:r>
              <a:rPr lang="ru-RU" sz="1200" dirty="0" smtClean="0">
                <a:cs typeface="Times New Roman" panose="02020603050405020304" pitchFamily="18" charset="0"/>
              </a:rPr>
              <a:t>справа</a:t>
            </a:r>
            <a:r>
              <a:rPr lang="en-US" sz="1200" dirty="0" smtClean="0">
                <a:cs typeface="Times New Roman" panose="02020603050405020304" pitchFamily="18" charset="0"/>
              </a:rPr>
              <a:t>)</a:t>
            </a:r>
            <a:r>
              <a:rPr lang="ru-RU" sz="1200" dirty="0" smtClean="0">
                <a:cs typeface="Times New Roman" panose="02020603050405020304" pitchFamily="18" charset="0"/>
              </a:rPr>
              <a:t> и по измерениям по </a:t>
            </a:r>
            <a:r>
              <a:rPr lang="en-US" sz="1200" dirty="0" smtClean="0">
                <a:cs typeface="Times New Roman" panose="02020603050405020304" pitchFamily="18" charset="0"/>
              </a:rPr>
              <a:t>RDCP</a:t>
            </a:r>
            <a:r>
              <a:rPr lang="ru-RU" sz="1200" dirty="0" smtClean="0">
                <a:cs typeface="Times New Roman" panose="02020603050405020304" pitchFamily="18" charset="0"/>
              </a:rPr>
              <a:t> (слева)</a:t>
            </a:r>
            <a:endParaRPr lang="ru-RU" sz="1200" dirty="0">
              <a:cs typeface="Times New Roman" panose="02020603050405020304" pitchFamily="18" charset="0"/>
            </a:endParaRPr>
          </a:p>
        </p:txBody>
      </p:sp>
      <p:sp>
        <p:nvSpPr>
          <p:cNvPr id="10" name="TextBox 9"/>
          <p:cNvSpPr txBox="1"/>
          <p:nvPr/>
        </p:nvSpPr>
        <p:spPr>
          <a:xfrm>
            <a:off x="71406" y="965627"/>
            <a:ext cx="8572560" cy="2031325"/>
          </a:xfrm>
          <a:prstGeom prst="rect">
            <a:avLst/>
          </a:prstGeom>
          <a:noFill/>
        </p:spPr>
        <p:txBody>
          <a:bodyPr wrap="square" rtlCol="0">
            <a:spAutoFit/>
          </a:bodyPr>
          <a:lstStyle/>
          <a:p>
            <a:pPr algn="just"/>
            <a:r>
              <a:rPr lang="ru-RU" sz="1400" b="1" i="1" dirty="0">
                <a:cs typeface="Times New Roman" pitchFamily="18" charset="0"/>
              </a:rPr>
              <a:t>Модель </a:t>
            </a:r>
            <a:r>
              <a:rPr lang="en-US" sz="1400" b="1" i="1" dirty="0">
                <a:cs typeface="Times New Roman" pitchFamily="18" charset="0"/>
              </a:rPr>
              <a:t>INMOM </a:t>
            </a:r>
            <a:r>
              <a:rPr lang="ru-RU" sz="1400" b="1" i="1" dirty="0">
                <a:cs typeface="Times New Roman" pitchFamily="18" charset="0"/>
              </a:rPr>
              <a:t>являеется трехмерной моделью и позволяет рассчитывать трехмерные структуры течений</a:t>
            </a:r>
            <a:r>
              <a:rPr lang="en-US" sz="1400" b="1" i="1" dirty="0">
                <a:cs typeface="Times New Roman" pitchFamily="18" charset="0"/>
              </a:rPr>
              <a:t>. </a:t>
            </a:r>
            <a:r>
              <a:rPr lang="ru-RU" sz="1400" b="1" i="1" dirty="0">
                <a:cs typeface="Times New Roman" pitchFamily="18" charset="0"/>
              </a:rPr>
              <a:t>Данный подход особенно важен для тех регионов, где может воспроизводиться бароклинный режим циркуляции. На рисунках ниже показаны вертикальные профили течений, полученные по результатам измерений и по данным моделирования по модели </a:t>
            </a:r>
            <a:r>
              <a:rPr lang="en-US" sz="1400" b="1" i="1" dirty="0">
                <a:cs typeface="Times New Roman" pitchFamily="18" charset="0"/>
              </a:rPr>
              <a:t>INMOM. </a:t>
            </a:r>
            <a:r>
              <a:rPr lang="ru-RU" sz="1400" b="1" i="1" dirty="0">
                <a:cs typeface="Times New Roman" pitchFamily="18" charset="0"/>
              </a:rPr>
              <a:t>Результаты расчетов показывают, что наблюдается трехмерная структура течения с максимальными скоростями у поверхности. Сравнение данных измерений и результатов моделирования показывает, что модель хорошо воспроизводит трехмерную структуру течений и, соответственно, использование трехмерной модели необходимо для воспроизведения бароклинной циркуляции, которая наблюдается в данном регионе (Район строительства АЭС «Аккую», Средиземное море)</a:t>
            </a:r>
          </a:p>
        </p:txBody>
      </p:sp>
      <p:sp>
        <p:nvSpPr>
          <p:cNvPr id="11" name="Заголовок 1"/>
          <p:cNvSpPr>
            <a:spLocks noGrp="1"/>
          </p:cNvSpPr>
          <p:nvPr>
            <p:ph type="title"/>
          </p:nvPr>
        </p:nvSpPr>
        <p:spPr>
          <a:xfrm>
            <a:off x="539552" y="404664"/>
            <a:ext cx="8229600" cy="576064"/>
          </a:xfrm>
        </p:spPr>
        <p:txBody>
          <a:bodyPr>
            <a:normAutofit/>
          </a:bodyPr>
          <a:lstStyle/>
          <a:p>
            <a:r>
              <a:rPr lang="ru-RU" sz="2400" b="1" dirty="0" smtClean="0">
                <a:solidFill>
                  <a:schemeClr val="accent1"/>
                </a:solidFill>
              </a:rPr>
              <a:t>Верификация результатов численного моделирования</a:t>
            </a:r>
            <a:endParaRPr lang="ru-RU" sz="2400" b="1"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461816" y="4581128"/>
            <a:ext cx="4231318" cy="276999"/>
          </a:xfrm>
          <a:prstGeom prst="rect">
            <a:avLst/>
          </a:prstGeom>
          <a:noFill/>
          <a:ln w="9525">
            <a:noFill/>
            <a:miter lim="800000"/>
            <a:headEnd/>
            <a:tailEnd/>
          </a:ln>
        </p:spPr>
        <p:txBody>
          <a:bodyPr wrap="square">
            <a:spAutoFit/>
          </a:bodyPr>
          <a:lstStyle/>
          <a:p>
            <a:pPr algn="ctr"/>
            <a:r>
              <a:rPr lang="ru-RU" sz="1200" dirty="0" smtClean="0">
                <a:cs typeface="Times New Roman" panose="02020603050405020304" pitchFamily="18" charset="0"/>
              </a:rPr>
              <a:t>Подъем уровеня моря 1 раз в 100 лет, АЭС «Куданкулам»</a:t>
            </a:r>
            <a:endParaRPr lang="ru-RU" sz="1200" dirty="0">
              <a:cs typeface="Times New Roman" panose="02020603050405020304" pitchFamily="18" charset="0"/>
            </a:endParaRPr>
          </a:p>
        </p:txBody>
      </p:sp>
      <p:pic>
        <p:nvPicPr>
          <p:cNvPr id="7" name="Picture 5"/>
          <p:cNvPicPr>
            <a:picLocks noChangeAspect="1" noChangeArrowheads="1"/>
          </p:cNvPicPr>
          <p:nvPr/>
        </p:nvPicPr>
        <p:blipFill>
          <a:blip r:embed="rId2" cstate="print"/>
          <a:srcRect l="4398"/>
          <a:stretch>
            <a:fillRect/>
          </a:stretch>
        </p:blipFill>
        <p:spPr bwMode="auto">
          <a:xfrm>
            <a:off x="2461816" y="1213492"/>
            <a:ext cx="4659149" cy="3224226"/>
          </a:xfrm>
          <a:prstGeom prst="rect">
            <a:avLst/>
          </a:prstGeom>
          <a:noFill/>
          <a:ln w="9525">
            <a:noFill/>
            <a:miter lim="800000"/>
            <a:headEnd/>
            <a:tailEnd/>
          </a:ln>
        </p:spPr>
      </p:pic>
      <p:sp>
        <p:nvSpPr>
          <p:cNvPr id="9" name="TextBox 8"/>
          <p:cNvSpPr txBox="1"/>
          <p:nvPr/>
        </p:nvSpPr>
        <p:spPr>
          <a:xfrm>
            <a:off x="718726" y="59272"/>
            <a:ext cx="8246232" cy="830997"/>
          </a:xfrm>
          <a:prstGeom prst="rect">
            <a:avLst/>
          </a:prstGeom>
          <a:noFill/>
        </p:spPr>
        <p:txBody>
          <a:bodyPr wrap="none" rtlCol="0">
            <a:spAutoFit/>
          </a:bodyPr>
          <a:lstStyle/>
          <a:p>
            <a:pPr algn="ctr">
              <a:spcBef>
                <a:spcPct val="0"/>
              </a:spcBef>
            </a:pPr>
            <a:r>
              <a:rPr lang="ru-RU" sz="2400" b="1" dirty="0">
                <a:solidFill>
                  <a:schemeClr val="accent1"/>
                </a:solidFill>
                <a:latin typeface="+mj-lt"/>
                <a:ea typeface="+mj-ea"/>
                <a:cs typeface="+mj-cs"/>
              </a:rPr>
              <a:t>Численное моделирование гидрологических </a:t>
            </a:r>
            <a:r>
              <a:rPr lang="ru-RU" sz="2400" b="1" dirty="0" smtClean="0">
                <a:solidFill>
                  <a:schemeClr val="accent1"/>
                </a:solidFill>
                <a:latin typeface="+mj-lt"/>
                <a:ea typeface="+mj-ea"/>
                <a:cs typeface="+mj-cs"/>
              </a:rPr>
              <a:t>характеристик</a:t>
            </a:r>
          </a:p>
          <a:p>
            <a:pPr algn="ctr">
              <a:spcBef>
                <a:spcPct val="0"/>
              </a:spcBef>
            </a:pPr>
            <a:r>
              <a:rPr lang="ru-RU" sz="2400" b="1" dirty="0" smtClean="0">
                <a:solidFill>
                  <a:srgbClr val="C00000"/>
                </a:solidFill>
                <a:latin typeface="+mj-lt"/>
                <a:ea typeface="+mj-ea"/>
                <a:cs typeface="+mj-cs"/>
              </a:rPr>
              <a:t>Уровень моря</a:t>
            </a:r>
            <a:endParaRPr lang="ru-RU" sz="2400" b="1" dirty="0">
              <a:solidFill>
                <a:srgbClr val="C00000"/>
              </a:solidFill>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BotHor.tif"/>
          <p:cNvPicPr>
            <a:picLocks/>
          </p:cNvPicPr>
          <p:nvPr/>
        </p:nvPicPr>
        <p:blipFill>
          <a:blip r:embed="rId2" cstate="print"/>
          <a:stretch>
            <a:fillRect/>
          </a:stretch>
        </p:blipFill>
        <p:spPr>
          <a:xfrm>
            <a:off x="971600" y="1412776"/>
            <a:ext cx="2236238" cy="3810153"/>
          </a:xfrm>
          <a:prstGeom prst="rect">
            <a:avLst/>
          </a:prstGeom>
        </p:spPr>
      </p:pic>
      <p:sp>
        <p:nvSpPr>
          <p:cNvPr id="7" name="TextBox 6"/>
          <p:cNvSpPr txBox="1"/>
          <p:nvPr/>
        </p:nvSpPr>
        <p:spPr>
          <a:xfrm>
            <a:off x="179512" y="5517232"/>
            <a:ext cx="4286280" cy="830997"/>
          </a:xfrm>
          <a:prstGeom prst="rect">
            <a:avLst/>
          </a:prstGeom>
          <a:noFill/>
        </p:spPr>
        <p:txBody>
          <a:bodyPr wrap="square" rtlCol="0">
            <a:spAutoFit/>
          </a:bodyPr>
          <a:lstStyle/>
          <a:p>
            <a:r>
              <a:rPr lang="ru-RU" sz="1200" dirty="0" smtClean="0">
                <a:cs typeface="Times New Roman" pitchFamily="18" charset="0"/>
              </a:rPr>
              <a:t>а) Поле солености при естественной топографии</a:t>
            </a:r>
            <a:r>
              <a:rPr lang="en-US" sz="1200" dirty="0" smtClean="0">
                <a:cs typeface="Times New Roman" pitchFamily="18" charset="0"/>
              </a:rPr>
              <a:t> [</a:t>
            </a:r>
            <a:r>
              <a:rPr lang="ru-RU" sz="1200" dirty="0"/>
              <a:t>‰</a:t>
            </a:r>
            <a:r>
              <a:rPr lang="en-US" sz="1200" dirty="0" smtClean="0">
                <a:cs typeface="Times New Roman" pitchFamily="18" charset="0"/>
              </a:rPr>
              <a:t>]</a:t>
            </a:r>
            <a:r>
              <a:rPr lang="ru-RU" sz="1200" dirty="0" smtClean="0">
                <a:cs typeface="Times New Roman" pitchFamily="18" charset="0"/>
              </a:rPr>
              <a:t>;</a:t>
            </a:r>
            <a:r>
              <a:rPr lang="en-US" sz="1200" dirty="0" smtClean="0">
                <a:cs typeface="Times New Roman" pitchFamily="18" charset="0"/>
              </a:rPr>
              <a:t> </a:t>
            </a:r>
            <a:endParaRPr lang="ru-RU" sz="1200" dirty="0" smtClean="0">
              <a:cs typeface="Times New Roman" pitchFamily="18" charset="0"/>
            </a:endParaRPr>
          </a:p>
          <a:p>
            <a:r>
              <a:rPr lang="ru-RU" sz="1200" dirty="0" smtClean="0">
                <a:cs typeface="Times New Roman" pitchFamily="18" charset="0"/>
              </a:rPr>
              <a:t>б) Поле солености при топографии с подходным</a:t>
            </a:r>
            <a:r>
              <a:rPr lang="en-US" sz="1200" dirty="0">
                <a:cs typeface="Times New Roman" pitchFamily="18" charset="0"/>
              </a:rPr>
              <a:t> </a:t>
            </a:r>
            <a:r>
              <a:rPr lang="ru-RU" sz="1200" dirty="0" smtClean="0">
                <a:cs typeface="Times New Roman" pitchFamily="18" charset="0"/>
              </a:rPr>
              <a:t>каналом</a:t>
            </a:r>
            <a:r>
              <a:rPr lang="en-US" sz="1200" dirty="0" smtClean="0">
                <a:cs typeface="Times New Roman" pitchFamily="18" charset="0"/>
              </a:rPr>
              <a:t> [</a:t>
            </a:r>
            <a:r>
              <a:rPr lang="ru-RU" sz="1200" dirty="0" smtClean="0"/>
              <a:t>‰</a:t>
            </a:r>
            <a:r>
              <a:rPr lang="en-US" sz="1200" dirty="0" smtClean="0">
                <a:cs typeface="Times New Roman" pitchFamily="18" charset="0"/>
              </a:rPr>
              <a:t>]</a:t>
            </a:r>
            <a:r>
              <a:rPr lang="ru-RU" sz="1200" dirty="0" smtClean="0">
                <a:cs typeface="Times New Roman" pitchFamily="18" charset="0"/>
              </a:rPr>
              <a:t>;</a:t>
            </a:r>
          </a:p>
          <a:p>
            <a:r>
              <a:rPr lang="ru-RU" sz="1200" dirty="0" smtClean="0">
                <a:cs typeface="Times New Roman" pitchFamily="18" charset="0"/>
              </a:rPr>
              <a:t>в) Абсолютная разница солености</a:t>
            </a:r>
            <a:r>
              <a:rPr lang="en-US" sz="1200" dirty="0" smtClean="0">
                <a:cs typeface="Times New Roman" pitchFamily="18" charset="0"/>
              </a:rPr>
              <a:t> [</a:t>
            </a:r>
            <a:r>
              <a:rPr lang="ru-RU" sz="1200" dirty="0" smtClean="0"/>
              <a:t>‰</a:t>
            </a:r>
            <a:r>
              <a:rPr lang="en-US" sz="1200" dirty="0" smtClean="0">
                <a:cs typeface="Times New Roman" pitchFamily="18" charset="0"/>
              </a:rPr>
              <a:t>]</a:t>
            </a:r>
            <a:r>
              <a:rPr lang="ru-RU" sz="1200" dirty="0" smtClean="0">
                <a:cs typeface="Times New Roman" pitchFamily="18" charset="0"/>
              </a:rPr>
              <a:t>;</a:t>
            </a:r>
            <a:r>
              <a:rPr lang="en-US" sz="1200" dirty="0" smtClean="0">
                <a:cs typeface="Times New Roman" pitchFamily="18" charset="0"/>
              </a:rPr>
              <a:t> </a:t>
            </a:r>
            <a:endParaRPr lang="ru-RU" sz="1200" dirty="0" smtClean="0">
              <a:cs typeface="Times New Roman" pitchFamily="18" charset="0"/>
            </a:endParaRPr>
          </a:p>
          <a:p>
            <a:r>
              <a:rPr lang="ru-RU" sz="1200" dirty="0" smtClean="0">
                <a:cs typeface="Times New Roman" pitchFamily="18" charset="0"/>
              </a:rPr>
              <a:t>г) Относительная разница солености</a:t>
            </a:r>
            <a:r>
              <a:rPr lang="en-US" sz="1200" dirty="0" smtClean="0">
                <a:cs typeface="Times New Roman" pitchFamily="18" charset="0"/>
              </a:rPr>
              <a:t> [%]</a:t>
            </a:r>
            <a:r>
              <a:rPr lang="ru-RU" sz="1200" dirty="0" smtClean="0">
                <a:cs typeface="Times New Roman" pitchFamily="18" charset="0"/>
              </a:rPr>
              <a:t>.</a:t>
            </a:r>
            <a:endParaRPr lang="ru-RU" sz="1200" dirty="0">
              <a:cs typeface="Times New Roman" pitchFamily="18" charset="0"/>
            </a:endParaRPr>
          </a:p>
        </p:txBody>
      </p:sp>
      <p:sp>
        <p:nvSpPr>
          <p:cNvPr id="8" name="Rectangle 7"/>
          <p:cNvSpPr/>
          <p:nvPr/>
        </p:nvSpPr>
        <p:spPr>
          <a:xfrm>
            <a:off x="179512" y="764704"/>
            <a:ext cx="3929058" cy="523220"/>
          </a:xfrm>
          <a:prstGeom prst="rect">
            <a:avLst/>
          </a:prstGeom>
        </p:spPr>
        <p:txBody>
          <a:bodyPr wrap="square">
            <a:spAutoFit/>
          </a:bodyPr>
          <a:lstStyle/>
          <a:p>
            <a:pPr algn="ctr"/>
            <a:r>
              <a:rPr lang="ru-RU" sz="1400" b="1" dirty="0" smtClean="0">
                <a:cs typeface="Times New Roman" pitchFamily="18" charset="0"/>
              </a:rPr>
              <a:t>Среднегодовое поле солености при максимальном стоке рек в придонном слое</a:t>
            </a:r>
            <a:endParaRPr lang="ru-RU" sz="1400" b="1" dirty="0">
              <a:cs typeface="Times New Roman" pitchFamily="18" charset="0"/>
            </a:endParaRPr>
          </a:p>
        </p:txBody>
      </p:sp>
      <p:pic>
        <p:nvPicPr>
          <p:cNvPr id="9" name="Picture 8" descr="http://www.aari.ru/resources/a0013_17/kara/Atlas_Kara_Sea_Summer/Fields/SAL/SURF_S_0000_MEA.PNG"/>
          <p:cNvPicPr>
            <a:picLocks noChangeAspect="1" noChangeArrowheads="1"/>
          </p:cNvPicPr>
          <p:nvPr/>
        </p:nvPicPr>
        <p:blipFill>
          <a:blip r:embed="rId3" cstate="print"/>
          <a:srcRect/>
          <a:stretch>
            <a:fillRect/>
          </a:stretch>
        </p:blipFill>
        <p:spPr bwMode="auto">
          <a:xfrm>
            <a:off x="4476786" y="2928934"/>
            <a:ext cx="2781300" cy="2990850"/>
          </a:xfrm>
          <a:prstGeom prst="rect">
            <a:avLst/>
          </a:prstGeom>
          <a:noFill/>
          <a:ln w="9525">
            <a:noFill/>
            <a:miter lim="800000"/>
            <a:headEnd/>
            <a:tailEnd/>
          </a:ln>
        </p:spPr>
      </p:pic>
      <p:pic>
        <p:nvPicPr>
          <p:cNvPr id="10" name="Picture 20"/>
          <p:cNvPicPr>
            <a:picLocks noChangeAspect="1" noChangeArrowheads="1"/>
          </p:cNvPicPr>
          <p:nvPr/>
        </p:nvPicPr>
        <p:blipFill>
          <a:blip r:embed="rId4" cstate="print"/>
          <a:srcRect l="33565" t="7704" r="27419" b="7855"/>
          <a:stretch>
            <a:fillRect/>
          </a:stretch>
        </p:blipFill>
        <p:spPr bwMode="auto">
          <a:xfrm>
            <a:off x="6516216" y="1988840"/>
            <a:ext cx="2457450" cy="3422650"/>
          </a:xfrm>
          <a:prstGeom prst="rect">
            <a:avLst/>
          </a:prstGeom>
          <a:noFill/>
          <a:ln w="9525">
            <a:noFill/>
            <a:miter lim="800000"/>
            <a:headEnd/>
            <a:tailEnd/>
          </a:ln>
        </p:spPr>
      </p:pic>
      <p:sp>
        <p:nvSpPr>
          <p:cNvPr id="12" name="TextBox 11"/>
          <p:cNvSpPr txBox="1"/>
          <p:nvPr/>
        </p:nvSpPr>
        <p:spPr>
          <a:xfrm>
            <a:off x="4572000" y="836712"/>
            <a:ext cx="3714776" cy="523220"/>
          </a:xfrm>
          <a:prstGeom prst="rect">
            <a:avLst/>
          </a:prstGeom>
          <a:noFill/>
        </p:spPr>
        <p:txBody>
          <a:bodyPr wrap="square" rtlCol="0">
            <a:spAutoFit/>
          </a:bodyPr>
          <a:lstStyle/>
          <a:p>
            <a:r>
              <a:rPr lang="ru-RU" sz="1400" b="1" dirty="0" smtClean="0"/>
              <a:t>Поле солености в летний сезон на поверхности</a:t>
            </a:r>
            <a:endParaRPr lang="ru-RU" sz="1400" b="1" dirty="0"/>
          </a:p>
        </p:txBody>
      </p:sp>
      <p:sp>
        <p:nvSpPr>
          <p:cNvPr id="13" name="TextBox 12"/>
          <p:cNvSpPr txBox="1"/>
          <p:nvPr/>
        </p:nvSpPr>
        <p:spPr>
          <a:xfrm>
            <a:off x="6444208" y="1484784"/>
            <a:ext cx="2247731" cy="276999"/>
          </a:xfrm>
          <a:prstGeom prst="rect">
            <a:avLst/>
          </a:prstGeom>
          <a:noFill/>
        </p:spPr>
        <p:txBody>
          <a:bodyPr wrap="none" rtlCol="0">
            <a:spAutoFit/>
          </a:bodyPr>
          <a:lstStyle/>
          <a:p>
            <a:r>
              <a:rPr lang="ru-RU" sz="1200" dirty="0" smtClean="0"/>
              <a:t>Результаты моделирования</a:t>
            </a:r>
            <a:endParaRPr lang="ru-RU" sz="1200" dirty="0"/>
          </a:p>
        </p:txBody>
      </p:sp>
      <p:sp>
        <p:nvSpPr>
          <p:cNvPr id="14" name="TextBox 13"/>
          <p:cNvSpPr txBox="1"/>
          <p:nvPr/>
        </p:nvSpPr>
        <p:spPr>
          <a:xfrm>
            <a:off x="4527905" y="2651935"/>
            <a:ext cx="1901483" cy="276999"/>
          </a:xfrm>
          <a:prstGeom prst="rect">
            <a:avLst/>
          </a:prstGeom>
          <a:noFill/>
        </p:spPr>
        <p:txBody>
          <a:bodyPr wrap="none" rtlCol="0">
            <a:spAutoFit/>
          </a:bodyPr>
          <a:lstStyle/>
          <a:p>
            <a:r>
              <a:rPr lang="ru-RU" sz="1200" dirty="0" smtClean="0"/>
              <a:t>Атлас ФБГУ «ААНИИ»</a:t>
            </a:r>
            <a:endParaRPr lang="ru-RU" sz="1200" dirty="0"/>
          </a:p>
        </p:txBody>
      </p:sp>
      <p:sp>
        <p:nvSpPr>
          <p:cNvPr id="11" name="TextBox 10"/>
          <p:cNvSpPr txBox="1"/>
          <p:nvPr/>
        </p:nvSpPr>
        <p:spPr>
          <a:xfrm>
            <a:off x="718726" y="59272"/>
            <a:ext cx="8246232" cy="830997"/>
          </a:xfrm>
          <a:prstGeom prst="rect">
            <a:avLst/>
          </a:prstGeom>
          <a:noFill/>
        </p:spPr>
        <p:txBody>
          <a:bodyPr wrap="none" rtlCol="0">
            <a:spAutoFit/>
          </a:bodyPr>
          <a:lstStyle/>
          <a:p>
            <a:pPr algn="ctr">
              <a:spcBef>
                <a:spcPct val="0"/>
              </a:spcBef>
            </a:pPr>
            <a:r>
              <a:rPr lang="ru-RU" sz="2400" b="1" dirty="0">
                <a:solidFill>
                  <a:schemeClr val="accent1"/>
                </a:solidFill>
                <a:latin typeface="+mj-lt"/>
                <a:ea typeface="+mj-ea"/>
                <a:cs typeface="+mj-cs"/>
              </a:rPr>
              <a:t>Численное моделирование гидрологических </a:t>
            </a:r>
            <a:r>
              <a:rPr lang="ru-RU" sz="2400" b="1" dirty="0" smtClean="0">
                <a:solidFill>
                  <a:schemeClr val="accent1"/>
                </a:solidFill>
                <a:latin typeface="+mj-lt"/>
                <a:ea typeface="+mj-ea"/>
                <a:cs typeface="+mj-cs"/>
              </a:rPr>
              <a:t>характеристик</a:t>
            </a:r>
          </a:p>
          <a:p>
            <a:pPr algn="ctr">
              <a:spcBef>
                <a:spcPct val="0"/>
              </a:spcBef>
            </a:pPr>
            <a:r>
              <a:rPr lang="ru-RU" sz="2400" b="1" dirty="0" smtClean="0">
                <a:solidFill>
                  <a:srgbClr val="C00000"/>
                </a:solidFill>
                <a:latin typeface="+mj-lt"/>
                <a:ea typeface="+mj-ea"/>
                <a:cs typeface="+mj-cs"/>
              </a:rPr>
              <a:t>Соленость</a:t>
            </a:r>
            <a:endParaRPr lang="ru-RU" sz="2400" b="1" dirty="0">
              <a:solidFill>
                <a:srgbClr val="C00000"/>
              </a:solidFill>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439" y="1179329"/>
            <a:ext cx="8501122" cy="1169551"/>
          </a:xfrm>
          <a:prstGeom prst="rect">
            <a:avLst/>
          </a:prstGeom>
        </p:spPr>
        <p:txBody>
          <a:bodyPr wrap="square">
            <a:spAutoFit/>
          </a:bodyPr>
          <a:lstStyle/>
          <a:p>
            <a:pPr algn="just"/>
            <a:r>
              <a:rPr lang="ru-RU" sz="1400" b="1" i="1" dirty="0">
                <a:cs typeface="Times New Roman" pitchFamily="18" charset="0"/>
              </a:rPr>
              <a:t>Для решения задачи расчета гидрологических характеристик используется энергетическая концепция Бэгнольда. Для расчета литодинамических характеристик в качестве входных данных по течению, уровню и характеристик волнения являются данные, полученные по модели циркуляции </a:t>
            </a:r>
            <a:r>
              <a:rPr lang="en-US" sz="1400" b="1" i="1" dirty="0">
                <a:cs typeface="Times New Roman" pitchFamily="18" charset="0"/>
              </a:rPr>
              <a:t>INMOM</a:t>
            </a:r>
            <a:r>
              <a:rPr lang="ru-RU" sz="1400" b="1" i="1" dirty="0">
                <a:cs typeface="Times New Roman" pitchFamily="18" charset="0"/>
              </a:rPr>
              <a:t> и модели волнения РАВМ. Ниже на рисунках представлены некоторые результаты расчетов литодинамических характеристик </a:t>
            </a:r>
          </a:p>
        </p:txBody>
      </p:sp>
      <p:pic>
        <p:nvPicPr>
          <p:cNvPr id="6" name="Picture 2"/>
          <p:cNvPicPr>
            <a:picLocks noChangeAspect="1" noChangeArrowheads="1"/>
          </p:cNvPicPr>
          <p:nvPr/>
        </p:nvPicPr>
        <p:blipFill>
          <a:blip r:embed="rId2" cstate="print"/>
          <a:srcRect/>
          <a:stretch>
            <a:fillRect/>
          </a:stretch>
        </p:blipFill>
        <p:spPr bwMode="auto">
          <a:xfrm>
            <a:off x="2106157" y="2813051"/>
            <a:ext cx="4966173" cy="2571768"/>
          </a:xfrm>
          <a:prstGeom prst="rect">
            <a:avLst/>
          </a:prstGeom>
          <a:noFill/>
          <a:ln w="9525">
            <a:noFill/>
            <a:miter lim="800000"/>
            <a:headEnd/>
            <a:tailEnd/>
          </a:ln>
        </p:spPr>
      </p:pic>
      <p:sp>
        <p:nvSpPr>
          <p:cNvPr id="7" name="TextBox 6"/>
          <p:cNvSpPr txBox="1"/>
          <p:nvPr/>
        </p:nvSpPr>
        <p:spPr>
          <a:xfrm>
            <a:off x="2195736" y="5589240"/>
            <a:ext cx="5062796" cy="276999"/>
          </a:xfrm>
          <a:prstGeom prst="rect">
            <a:avLst/>
          </a:prstGeom>
          <a:noFill/>
        </p:spPr>
        <p:txBody>
          <a:bodyPr wrap="none" rtlCol="0">
            <a:spAutoFit/>
          </a:bodyPr>
          <a:lstStyle/>
          <a:p>
            <a:r>
              <a:rPr lang="ru-RU" sz="1200" dirty="0" smtClean="0"/>
              <a:t>Годовое поле деформаций дна </a:t>
            </a:r>
            <a:r>
              <a:rPr lang="en-US" sz="1200" dirty="0" smtClean="0"/>
              <a:t>[</a:t>
            </a:r>
            <a:r>
              <a:rPr lang="ru-RU" sz="1200" dirty="0" smtClean="0"/>
              <a:t>см</a:t>
            </a:r>
            <a:r>
              <a:rPr lang="en-US" sz="1200" dirty="0" smtClean="0"/>
              <a:t>]</a:t>
            </a:r>
            <a:r>
              <a:rPr lang="ru-RU" sz="1200" dirty="0" smtClean="0"/>
              <a:t>, проектируемая  АЭС «Аккую», Турция</a:t>
            </a:r>
            <a:endParaRPr lang="ru-RU" sz="1200" dirty="0"/>
          </a:p>
        </p:txBody>
      </p:sp>
      <p:sp>
        <p:nvSpPr>
          <p:cNvPr id="8" name="Заголовок 1"/>
          <p:cNvSpPr>
            <a:spLocks noGrp="1"/>
          </p:cNvSpPr>
          <p:nvPr>
            <p:ph type="title"/>
          </p:nvPr>
        </p:nvSpPr>
        <p:spPr>
          <a:xfrm>
            <a:off x="457200" y="130622"/>
            <a:ext cx="8229600" cy="850106"/>
          </a:xfrm>
        </p:spPr>
        <p:txBody>
          <a:bodyPr>
            <a:normAutofit fontScale="90000"/>
          </a:bodyPr>
          <a:lstStyle/>
          <a:p>
            <a:r>
              <a:rPr lang="ru-RU" sz="2700" b="1" dirty="0" smtClean="0">
                <a:solidFill>
                  <a:schemeClr val="accent1"/>
                </a:solidFill>
              </a:rPr>
              <a:t/>
            </a:r>
            <a:br>
              <a:rPr lang="ru-RU" sz="2700" b="1" dirty="0" smtClean="0">
                <a:solidFill>
                  <a:schemeClr val="accent1"/>
                </a:solidFill>
              </a:rPr>
            </a:br>
            <a:r>
              <a:rPr lang="ru-RU" sz="2700" b="1" dirty="0" smtClean="0">
                <a:solidFill>
                  <a:schemeClr val="accent1"/>
                </a:solidFill>
              </a:rPr>
              <a:t>Численное моделирование литодинамических характеристик</a:t>
            </a:r>
            <a:r>
              <a:rPr lang="ru-RU" b="1" dirty="0" smtClean="0">
                <a:solidFill>
                  <a:schemeClr val="accent1"/>
                </a:solidFill>
              </a:rPr>
              <a:t/>
            </a:r>
            <a:br>
              <a:rPr lang="ru-RU" b="1" dirty="0" smtClean="0">
                <a:solidFill>
                  <a:schemeClr val="accent1"/>
                </a:solidFill>
              </a:rPr>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8680"/>
            <a:ext cx="8568952" cy="1077218"/>
          </a:xfrm>
          <a:prstGeom prst="rect">
            <a:avLst/>
          </a:prstGeom>
          <a:noFill/>
        </p:spPr>
        <p:txBody>
          <a:bodyPr wrap="square" rtlCol="0">
            <a:spAutoFit/>
          </a:bodyPr>
          <a:lstStyle/>
          <a:p>
            <a:pPr algn="ctr"/>
            <a:r>
              <a:rPr lang="ru-RU" sz="3200" b="1" dirty="0" smtClean="0">
                <a:solidFill>
                  <a:schemeClr val="tx2"/>
                </a:solidFill>
              </a:rPr>
              <a:t>Отдел численного и физического моделирования гидрофизических процессов</a:t>
            </a:r>
            <a:endParaRPr lang="ru-RU" sz="3200" b="1" dirty="0">
              <a:solidFill>
                <a:schemeClr val="tx2"/>
              </a:solidFill>
            </a:endParaRPr>
          </a:p>
        </p:txBody>
      </p:sp>
      <p:sp>
        <p:nvSpPr>
          <p:cNvPr id="5" name="TextBox 4"/>
          <p:cNvSpPr txBox="1"/>
          <p:nvPr/>
        </p:nvSpPr>
        <p:spPr>
          <a:xfrm>
            <a:off x="611560" y="1844824"/>
            <a:ext cx="8064896" cy="4165436"/>
          </a:xfrm>
          <a:prstGeom prst="rect">
            <a:avLst/>
          </a:prstGeom>
          <a:noFill/>
        </p:spPr>
        <p:txBody>
          <a:bodyPr wrap="square" rtlCol="0">
            <a:spAutoFit/>
          </a:bodyPr>
          <a:lstStyle/>
          <a:p>
            <a:pPr algn="just">
              <a:buFontTx/>
              <a:buChar char="-"/>
            </a:pPr>
            <a:r>
              <a:rPr lang="ru-RU" sz="2000" b="1" i="1" dirty="0" smtClean="0">
                <a:solidFill>
                  <a:schemeClr val="tx2"/>
                </a:solidFill>
              </a:rPr>
              <a:t>решает задачи, связанные с расчетом режимных характеристик воздушной и морской среды, необходимых для расчета нагрузок и воздействий на морские и речные гидротехнические сооружения;</a:t>
            </a:r>
          </a:p>
          <a:p>
            <a:pPr algn="just">
              <a:buFontTx/>
              <a:buChar char="-"/>
            </a:pPr>
            <a:endParaRPr lang="ru-RU" sz="2000" b="1" i="1" dirty="0" smtClean="0">
              <a:solidFill>
                <a:schemeClr val="tx2"/>
              </a:solidFill>
            </a:endParaRPr>
          </a:p>
          <a:p>
            <a:pPr algn="just">
              <a:buFontTx/>
              <a:buChar char="-"/>
            </a:pPr>
            <a:r>
              <a:rPr lang="ru-RU" sz="2000" b="1" i="1" dirty="0" smtClean="0">
                <a:solidFill>
                  <a:schemeClr val="tx2"/>
                </a:solidFill>
              </a:rPr>
              <a:t>использует современные численные модели расчета гидрометеорологических характеристик и апробированные методики расчета режимных характеристик;</a:t>
            </a:r>
          </a:p>
          <a:p>
            <a:pPr algn="just"/>
            <a:endParaRPr lang="ru-RU" sz="2000" b="1" i="1" dirty="0" smtClean="0">
              <a:solidFill>
                <a:schemeClr val="tx2"/>
              </a:solidFill>
            </a:endParaRPr>
          </a:p>
          <a:p>
            <a:pPr algn="just">
              <a:buFontTx/>
              <a:buChar char="-"/>
            </a:pPr>
            <a:r>
              <a:rPr lang="ru-RU" sz="2000" b="1" i="1" dirty="0" smtClean="0">
                <a:solidFill>
                  <a:schemeClr val="tx2"/>
                </a:solidFill>
              </a:rPr>
              <a:t> применяет современные методы и приборы лабораторного моделирования волновых нагрузок и воздействий на морские гидротехнические сооружения. </a:t>
            </a:r>
          </a:p>
          <a:p>
            <a:pPr algn="just">
              <a:buFontTx/>
              <a:buChar char="-"/>
            </a:pPr>
            <a:endParaRPr lang="ru-RU" sz="2000" i="1" dirty="0" smtClean="0">
              <a:solidFill>
                <a:schemeClr val="tx2"/>
              </a:solidFill>
            </a:endParaRPr>
          </a:p>
          <a:p>
            <a:pPr algn="just">
              <a:buFontTx/>
              <a:buChar char="-"/>
            </a:pPr>
            <a:endParaRPr lang="ru-RU" sz="2000" i="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rojects\2014\PortVera\hydro\sediments\res_no.bmp"/>
          <p:cNvPicPr/>
          <p:nvPr/>
        </p:nvPicPr>
        <p:blipFill>
          <a:blip r:embed="rId2" cstate="print"/>
          <a:srcRect/>
          <a:stretch>
            <a:fillRect/>
          </a:stretch>
        </p:blipFill>
        <p:spPr bwMode="auto">
          <a:xfrm>
            <a:off x="285752" y="1841428"/>
            <a:ext cx="4143372" cy="3286148"/>
          </a:xfrm>
          <a:prstGeom prst="rect">
            <a:avLst/>
          </a:prstGeom>
          <a:noFill/>
          <a:ln w="9525">
            <a:noFill/>
            <a:miter lim="800000"/>
            <a:headEnd/>
            <a:tailEnd/>
          </a:ln>
        </p:spPr>
      </p:pic>
      <p:pic>
        <p:nvPicPr>
          <p:cNvPr id="6" name="Picture 5" descr="M:\Projects\2014\PortVera\hydro\sediments\res_yes.bmp"/>
          <p:cNvPicPr/>
          <p:nvPr/>
        </p:nvPicPr>
        <p:blipFill>
          <a:blip r:embed="rId3" cstate="print"/>
          <a:srcRect/>
          <a:stretch>
            <a:fillRect/>
          </a:stretch>
        </p:blipFill>
        <p:spPr bwMode="auto">
          <a:xfrm>
            <a:off x="4500562" y="1912865"/>
            <a:ext cx="4256096" cy="3155658"/>
          </a:xfrm>
          <a:prstGeom prst="rect">
            <a:avLst/>
          </a:prstGeom>
          <a:noFill/>
          <a:ln w="9525">
            <a:noFill/>
            <a:miter lim="800000"/>
            <a:headEnd/>
            <a:tailEnd/>
          </a:ln>
        </p:spPr>
      </p:pic>
      <p:sp>
        <p:nvSpPr>
          <p:cNvPr id="7" name="TextBox 6"/>
          <p:cNvSpPr txBox="1"/>
          <p:nvPr/>
        </p:nvSpPr>
        <p:spPr>
          <a:xfrm>
            <a:off x="642910" y="5127575"/>
            <a:ext cx="8143900" cy="461665"/>
          </a:xfrm>
          <a:prstGeom prst="rect">
            <a:avLst/>
          </a:prstGeom>
          <a:noFill/>
        </p:spPr>
        <p:txBody>
          <a:bodyPr wrap="square" rtlCol="0">
            <a:spAutoFit/>
          </a:bodyPr>
          <a:lstStyle/>
          <a:p>
            <a:pPr algn="ctr"/>
            <a:r>
              <a:rPr lang="ru-RU" sz="1200" dirty="0" smtClean="0"/>
              <a:t>Поле деформаций дна при естественном режиме (слева) и при наличии гидротехнических сооружений (справа). Гидротехнические сооружения на левом рисунке нанесены, но не учтены при расчете.</a:t>
            </a:r>
            <a:endParaRPr lang="ru-RU" sz="1200" dirty="0"/>
          </a:p>
        </p:txBody>
      </p:sp>
      <p:sp>
        <p:nvSpPr>
          <p:cNvPr id="9" name="Заголовок 1"/>
          <p:cNvSpPr>
            <a:spLocks noGrp="1"/>
          </p:cNvSpPr>
          <p:nvPr>
            <p:ph type="title"/>
          </p:nvPr>
        </p:nvSpPr>
        <p:spPr>
          <a:xfrm>
            <a:off x="457200" y="418654"/>
            <a:ext cx="8229600" cy="850106"/>
          </a:xfrm>
        </p:spPr>
        <p:txBody>
          <a:bodyPr>
            <a:normAutofit fontScale="90000"/>
          </a:bodyPr>
          <a:lstStyle/>
          <a:p>
            <a:r>
              <a:rPr lang="ru-RU" sz="2700" b="1" dirty="0" smtClean="0">
                <a:solidFill>
                  <a:schemeClr val="accent1"/>
                </a:solidFill>
              </a:rPr>
              <a:t/>
            </a:r>
            <a:br>
              <a:rPr lang="ru-RU" sz="2700" b="1" dirty="0" smtClean="0">
                <a:solidFill>
                  <a:schemeClr val="accent1"/>
                </a:solidFill>
              </a:rPr>
            </a:br>
            <a:r>
              <a:rPr lang="ru-RU" sz="2700" b="1" dirty="0" smtClean="0">
                <a:solidFill>
                  <a:schemeClr val="accent1"/>
                </a:solidFill>
              </a:rPr>
              <a:t>Численное моделирование литодинамических характеристик</a:t>
            </a:r>
            <a:r>
              <a:rPr lang="ru-RU" b="1" dirty="0" smtClean="0">
                <a:solidFill>
                  <a:schemeClr val="accent1"/>
                </a:solidFill>
              </a:rPr>
              <a:t/>
            </a:r>
            <a:br>
              <a:rPr lang="ru-RU" b="1" dirty="0" smtClean="0">
                <a:solidFill>
                  <a:schemeClr val="accent1"/>
                </a:solidFill>
              </a:rPr>
            </a:b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85720" y="2928173"/>
            <a:ext cx="4229100" cy="2590800"/>
          </a:xfrm>
          <a:prstGeom prst="rect">
            <a:avLst/>
          </a:prstGeom>
          <a:noFill/>
          <a:ln w="9525">
            <a:noFill/>
            <a:miter lim="800000"/>
            <a:headEnd/>
            <a:tailEnd/>
          </a:ln>
        </p:spPr>
      </p:pic>
      <p:sp>
        <p:nvSpPr>
          <p:cNvPr id="6" name="Rectangle 5"/>
          <p:cNvSpPr/>
          <p:nvPr/>
        </p:nvSpPr>
        <p:spPr>
          <a:xfrm>
            <a:off x="157102" y="5518973"/>
            <a:ext cx="4572000" cy="646331"/>
          </a:xfrm>
          <a:prstGeom prst="rect">
            <a:avLst/>
          </a:prstGeom>
        </p:spPr>
        <p:txBody>
          <a:bodyPr>
            <a:spAutoFit/>
          </a:bodyPr>
          <a:lstStyle/>
          <a:p>
            <a:pPr algn="ctr"/>
            <a:r>
              <a:rPr lang="ru-RU" sz="1200" dirty="0" smtClean="0"/>
              <a:t>Вероятность </a:t>
            </a:r>
            <a:r>
              <a:rPr lang="ru-RU" sz="1200" dirty="0"/>
              <a:t>возникновения тропических циклонов, проходящих через 2,5 градусные квадраты в северной части Индийского океана (1990-2009гг.)</a:t>
            </a:r>
          </a:p>
        </p:txBody>
      </p:sp>
      <p:sp>
        <p:nvSpPr>
          <p:cNvPr id="26627" name="Rectangle 3"/>
          <p:cNvSpPr>
            <a:spLocks noChangeArrowheads="1"/>
          </p:cNvSpPr>
          <p:nvPr/>
        </p:nvSpPr>
        <p:spPr bwMode="auto">
          <a:xfrm>
            <a:off x="0" y="76470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9750" algn="just" fontAlgn="base">
              <a:lnSpc>
                <a:spcPct val="100000"/>
              </a:lnSpc>
              <a:spcBef>
                <a:spcPct val="0"/>
              </a:spcBef>
              <a:spcAft>
                <a:spcPct val="0"/>
              </a:spcAft>
              <a:buClrTx/>
              <a:buSzTx/>
              <a:buFontTx/>
              <a:buNone/>
              <a:tabLst/>
            </a:pPr>
            <a:r>
              <a:rPr lang="ru-RU" sz="1400" b="1" i="1" dirty="0">
                <a:cs typeface="Times New Roman" pitchFamily="18" charset="0"/>
              </a:rPr>
              <a:t>Режимные характеристики тропическиих циклонами, были рассчитаны по методике, разработанной </a:t>
            </a:r>
            <a:r>
              <a:rPr lang="ru-RU" sz="1400" b="1" i="1" dirty="0" smtClean="0">
                <a:cs typeface="Times New Roman" pitchFamily="18" charset="0"/>
              </a:rPr>
              <a:t>д.т.н., проф. Литвиненко </a:t>
            </a:r>
            <a:r>
              <a:rPr lang="ru-RU" sz="1400" b="1" i="1" dirty="0">
                <a:cs typeface="Times New Roman" pitchFamily="18" charset="0"/>
              </a:rPr>
              <a:t>Г.И. на основе анализа тропических циклонов в Бенгальском заливе за 20-летний период. Методика апробирована на нескольких десятках объектов в Алантическом, Тихом и Индийском океанах и регламентирована нормативным  документом Министерства морского флота СССР </a:t>
            </a:r>
            <a:endParaRPr lang="ru-RU" sz="1400" b="1" i="1" dirty="0" smtClean="0">
              <a:cs typeface="Times New Roman" pitchFamily="18" charset="0"/>
            </a:endParaRPr>
          </a:p>
          <a:p>
            <a:pPr marR="0" lvl="0" indent="539750" algn="just" fontAlgn="base">
              <a:lnSpc>
                <a:spcPct val="100000"/>
              </a:lnSpc>
              <a:spcBef>
                <a:spcPct val="0"/>
              </a:spcBef>
              <a:spcAft>
                <a:spcPct val="0"/>
              </a:spcAft>
              <a:buClrTx/>
              <a:buSzTx/>
              <a:buFontTx/>
              <a:buNone/>
              <a:tabLst/>
            </a:pPr>
            <a:r>
              <a:rPr lang="ru-RU" sz="1400" b="1" i="1" dirty="0" smtClean="0">
                <a:cs typeface="Times New Roman" pitchFamily="18" charset="0"/>
              </a:rPr>
              <a:t>РД </a:t>
            </a:r>
            <a:r>
              <a:rPr lang="ru-RU" sz="1400" b="1" i="1" dirty="0">
                <a:cs typeface="Times New Roman" pitchFamily="18" charset="0"/>
              </a:rPr>
              <a:t>31.33.05-85 «Расчет режимных характеристик ветра для портовых сооружений». </a:t>
            </a:r>
          </a:p>
        </p:txBody>
      </p:sp>
      <p:graphicFrame>
        <p:nvGraphicFramePr>
          <p:cNvPr id="8" name="Table 7"/>
          <p:cNvGraphicFramePr>
            <a:graphicFrameLocks noGrp="1"/>
          </p:cNvGraphicFramePr>
          <p:nvPr>
            <p:extLst>
              <p:ext uri="{D42A27DB-BD31-4B8C-83A1-F6EECF244321}">
                <p14:modId xmlns="" xmlns:p14="http://schemas.microsoft.com/office/powerpoint/2010/main" val="4062549863"/>
              </p:ext>
            </p:extLst>
          </p:nvPr>
        </p:nvGraphicFramePr>
        <p:xfrm>
          <a:off x="4643470" y="2578591"/>
          <a:ext cx="4429124" cy="2074545"/>
        </p:xfrm>
        <a:graphic>
          <a:graphicData uri="http://schemas.openxmlformats.org/drawingml/2006/table">
            <a:tbl>
              <a:tblPr/>
              <a:tblGrid>
                <a:gridCol w="2214562"/>
                <a:gridCol w="2214562"/>
              </a:tblGrid>
              <a:tr h="230505">
                <a:tc>
                  <a:txBody>
                    <a:bodyPr/>
                    <a:lstStyle/>
                    <a:p>
                      <a:pPr algn="ctr">
                        <a:spcAft>
                          <a:spcPts val="0"/>
                        </a:spcAft>
                      </a:pPr>
                      <a:r>
                        <a:rPr lang="ru-RU" sz="1200" dirty="0">
                          <a:latin typeface="Times New Roman"/>
                          <a:ea typeface="Times New Roman"/>
                          <a:cs typeface="Times New Roman"/>
                        </a:rPr>
                        <a:t>Период повторяемости, лет</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Скорость ветра, м/с</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1</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10</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2</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12.7</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5</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16.3</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dirty="0">
                          <a:latin typeface="Times New Roman"/>
                          <a:ea typeface="Times New Roman"/>
                          <a:cs typeface="Times New Roman"/>
                        </a:rPr>
                        <a:t>10</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19</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50</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27</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100</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31</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1000</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43</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05">
                <a:tc>
                  <a:txBody>
                    <a:bodyPr/>
                    <a:lstStyle/>
                    <a:p>
                      <a:pPr algn="ctr">
                        <a:spcAft>
                          <a:spcPts val="0"/>
                        </a:spcAft>
                      </a:pPr>
                      <a:r>
                        <a:rPr lang="ru-RU" sz="1200">
                          <a:latin typeface="Times New Roman"/>
                          <a:ea typeface="Times New Roman"/>
                          <a:cs typeface="Times New Roman"/>
                        </a:rPr>
                        <a:t>10000</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57</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8" name="Rectangle 4"/>
          <p:cNvSpPr>
            <a:spLocks noChangeArrowheads="1"/>
          </p:cNvSpPr>
          <p:nvPr/>
        </p:nvSpPr>
        <p:spPr bwMode="auto">
          <a:xfrm>
            <a:off x="4643438" y="2009930"/>
            <a:ext cx="442912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Значения скорости ветра в тропических циклонах при различном периоде повторяемости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4751356" y="4879805"/>
            <a:ext cx="2129451" cy="135732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94496" y="4869160"/>
            <a:ext cx="2143140" cy="1367291"/>
          </a:xfrm>
          <a:prstGeom prst="rect">
            <a:avLst/>
          </a:prstGeom>
          <a:noFill/>
          <a:ln w="9525">
            <a:noFill/>
            <a:miter lim="800000"/>
            <a:headEnd/>
            <a:tailEnd/>
          </a:ln>
        </p:spPr>
      </p:pic>
      <p:sp>
        <p:nvSpPr>
          <p:cNvPr id="10" name="Rectangle 9"/>
          <p:cNvSpPr/>
          <p:nvPr/>
        </p:nvSpPr>
        <p:spPr>
          <a:xfrm>
            <a:off x="4608512" y="6275528"/>
            <a:ext cx="4572000" cy="461665"/>
          </a:xfrm>
          <a:prstGeom prst="rect">
            <a:avLst/>
          </a:prstGeom>
        </p:spPr>
        <p:txBody>
          <a:bodyPr>
            <a:spAutoFit/>
          </a:bodyPr>
          <a:lstStyle/>
          <a:p>
            <a:pPr algn="ctr"/>
            <a:r>
              <a:rPr lang="ru-RU" sz="1200" dirty="0" smtClean="0"/>
              <a:t>Траектории Тропических циклонов за 2001 (слева) и 2008 (справа) года</a:t>
            </a:r>
            <a:endParaRPr lang="ru-RU" sz="1200" dirty="0"/>
          </a:p>
        </p:txBody>
      </p:sp>
      <p:sp>
        <p:nvSpPr>
          <p:cNvPr id="11" name="Заголовок 1"/>
          <p:cNvSpPr>
            <a:spLocks noGrp="1"/>
          </p:cNvSpPr>
          <p:nvPr>
            <p:ph type="title"/>
          </p:nvPr>
        </p:nvSpPr>
        <p:spPr>
          <a:xfrm>
            <a:off x="457200" y="-99392"/>
            <a:ext cx="8229600" cy="850106"/>
          </a:xfrm>
        </p:spPr>
        <p:txBody>
          <a:bodyPr>
            <a:normAutofit fontScale="90000"/>
          </a:bodyPr>
          <a:lstStyle/>
          <a:p>
            <a:r>
              <a:rPr lang="ru-RU" sz="2700" b="1" dirty="0" smtClean="0">
                <a:solidFill>
                  <a:schemeClr val="accent1"/>
                </a:solidFill>
              </a:rPr>
              <a:t/>
            </a:r>
            <a:br>
              <a:rPr lang="ru-RU" sz="2700" b="1" dirty="0" smtClean="0">
                <a:solidFill>
                  <a:schemeClr val="accent1"/>
                </a:solidFill>
              </a:rPr>
            </a:br>
            <a:r>
              <a:rPr lang="ru-RU" sz="2700" b="1" dirty="0" smtClean="0">
                <a:solidFill>
                  <a:schemeClr val="accent1"/>
                </a:solidFill>
              </a:rPr>
              <a:t>Численное моделирование тропических циклонов</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
          <p:cNvPicPr/>
          <p:nvPr/>
        </p:nvPicPr>
        <p:blipFill>
          <a:blip r:embed="rId2" cstate="print"/>
          <a:srcRect/>
          <a:stretch>
            <a:fillRect/>
          </a:stretch>
        </p:blipFill>
        <p:spPr bwMode="auto">
          <a:xfrm>
            <a:off x="301520" y="2492896"/>
            <a:ext cx="8518952" cy="3085579"/>
          </a:xfrm>
          <a:prstGeom prst="rect">
            <a:avLst/>
          </a:prstGeom>
          <a:noFill/>
          <a:ln w="9525">
            <a:noFill/>
            <a:miter lim="800000"/>
            <a:headEnd/>
            <a:tailEnd/>
          </a:ln>
        </p:spPr>
      </p:pic>
      <p:sp>
        <p:nvSpPr>
          <p:cNvPr id="2" name="Заголовок 1"/>
          <p:cNvSpPr>
            <a:spLocks noGrp="1"/>
          </p:cNvSpPr>
          <p:nvPr>
            <p:ph type="title"/>
          </p:nvPr>
        </p:nvSpPr>
        <p:spPr>
          <a:xfrm>
            <a:off x="457200" y="125760"/>
            <a:ext cx="8229600" cy="1143000"/>
          </a:xfrm>
        </p:spPr>
        <p:txBody>
          <a:bodyPr>
            <a:noAutofit/>
          </a:bodyPr>
          <a:lstStyle/>
          <a:p>
            <a:r>
              <a:rPr lang="ru-RU" sz="2400" b="1" dirty="0" smtClean="0">
                <a:solidFill>
                  <a:schemeClr val="accent1"/>
                </a:solidFill>
              </a:rPr>
              <a:t>Моделирование предельно допустимых гидрометеорологических условий, обеспечивающих безопасную швартовку, стоянку и грузовую обработку судов</a:t>
            </a:r>
            <a:endParaRPr lang="ru-RU" sz="2400" b="1" dirty="0">
              <a:solidFill>
                <a:schemeClr val="accent1"/>
              </a:solidFill>
            </a:endParaRPr>
          </a:p>
        </p:txBody>
      </p:sp>
      <p:sp>
        <p:nvSpPr>
          <p:cNvPr id="3" name="Содержимое 2"/>
          <p:cNvSpPr>
            <a:spLocks noGrp="1"/>
          </p:cNvSpPr>
          <p:nvPr>
            <p:ph idx="1"/>
          </p:nvPr>
        </p:nvSpPr>
        <p:spPr>
          <a:xfrm>
            <a:off x="-9872" y="1372101"/>
            <a:ext cx="8856984" cy="1224136"/>
          </a:xfrm>
        </p:spPr>
        <p:txBody>
          <a:bodyPr>
            <a:normAutofit/>
          </a:bodyPr>
          <a:lstStyle/>
          <a:p>
            <a:pPr marL="0" indent="539750" algn="just" fontAlgn="base">
              <a:lnSpc>
                <a:spcPct val="120000"/>
              </a:lnSpc>
              <a:spcBef>
                <a:spcPct val="0"/>
              </a:spcBef>
              <a:spcAft>
                <a:spcPct val="0"/>
              </a:spcAft>
              <a:buNone/>
            </a:pPr>
            <a:r>
              <a:rPr lang="ru-RU" sz="1600" b="1" i="1" dirty="0" smtClean="0">
                <a:cs typeface="Times New Roman" pitchFamily="18" charset="0"/>
              </a:rPr>
              <a:t>Моделирование предельно допустимых гидрометеорологических </a:t>
            </a:r>
            <a:r>
              <a:rPr lang="ru-RU" sz="1600" b="1" i="1" dirty="0">
                <a:cs typeface="Times New Roman" pitchFamily="18" charset="0"/>
              </a:rPr>
              <a:t>условий производится по методикам, учитывающим совместные характеристики скорости ветра и параметры волнения по направлениям на исследуемой акватории.</a:t>
            </a:r>
          </a:p>
        </p:txBody>
      </p:sp>
      <p:sp>
        <p:nvSpPr>
          <p:cNvPr id="8" name="Прямоугольник 7"/>
          <p:cNvSpPr/>
          <p:nvPr/>
        </p:nvSpPr>
        <p:spPr>
          <a:xfrm>
            <a:off x="0" y="5650483"/>
            <a:ext cx="8964488" cy="830997"/>
          </a:xfrm>
          <a:prstGeom prst="rect">
            <a:avLst/>
          </a:prstGeom>
        </p:spPr>
        <p:txBody>
          <a:bodyPr wrap="square">
            <a:spAutoFit/>
          </a:bodyPr>
          <a:lstStyle/>
          <a:p>
            <a:pPr algn="ctr"/>
            <a:r>
              <a:rPr lang="ru-RU" sz="1200" dirty="0" smtClean="0"/>
              <a:t>Гидрометеорологические параметры в районе причала в январе: </a:t>
            </a:r>
          </a:p>
          <a:p>
            <a:pPr algn="ctr"/>
            <a:r>
              <a:rPr lang="ru-RU" sz="1200" dirty="0" smtClean="0"/>
              <a:t>-   скорость ветра (желтая кривая, м/с);</a:t>
            </a:r>
            <a:r>
              <a:rPr lang="en-US" sz="1200" dirty="0" smtClean="0"/>
              <a:t> </a:t>
            </a:r>
            <a:r>
              <a:rPr lang="ru-RU" sz="1200" dirty="0" smtClean="0"/>
              <a:t>-   средняя высота волн (пурпурная кривая, м)</a:t>
            </a:r>
            <a:r>
              <a:rPr lang="en-US" sz="1200" dirty="0" smtClean="0"/>
              <a:t>; </a:t>
            </a:r>
            <a:r>
              <a:rPr lang="ru-RU" sz="1200" dirty="0" smtClean="0"/>
              <a:t>-   средний период волн (красная кривая, с).</a:t>
            </a:r>
          </a:p>
          <a:p>
            <a:pPr algn="ctr"/>
            <a:r>
              <a:rPr lang="ru-RU" sz="1200" dirty="0" smtClean="0"/>
              <a:t>Точками в верхней части графика помечены сроки, в которые невозможны швартовые операции  для судов с водоизмещением:</a:t>
            </a:r>
          </a:p>
          <a:p>
            <a:pPr algn="ctr"/>
            <a:r>
              <a:rPr lang="ru-RU" sz="1200" dirty="0" smtClean="0"/>
              <a:t>-   СН-150 (черные точки);</a:t>
            </a:r>
            <a:r>
              <a:rPr lang="en-US" sz="1200" dirty="0" smtClean="0"/>
              <a:t> </a:t>
            </a:r>
            <a:r>
              <a:rPr lang="ru-RU" sz="1200" dirty="0" smtClean="0"/>
              <a:t>-   СН-60 (зеленые точки).</a:t>
            </a:r>
            <a:endParaRPr lang="ru-RU"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5" y="0"/>
            <a:ext cx="9341073" cy="830997"/>
          </a:xfrm>
          <a:prstGeom prst="rect">
            <a:avLst/>
          </a:prstGeom>
          <a:noFill/>
        </p:spPr>
        <p:txBody>
          <a:bodyPr wrap="square" rtlCol="0">
            <a:spAutoFit/>
          </a:bodyPr>
          <a:lstStyle/>
          <a:p>
            <a:pPr algn="ctr">
              <a:spcBef>
                <a:spcPct val="0"/>
              </a:spcBef>
            </a:pPr>
            <a:r>
              <a:rPr lang="ru-RU" sz="2400" b="1" dirty="0">
                <a:solidFill>
                  <a:schemeClr val="accent1"/>
                </a:solidFill>
                <a:latin typeface="+mj-lt"/>
                <a:ea typeface="+mj-ea"/>
                <a:cs typeface="+mj-cs"/>
              </a:rPr>
              <a:t>Физическое моделирование нагрузок на гидротехнические сооружения</a:t>
            </a:r>
          </a:p>
        </p:txBody>
      </p:sp>
      <p:sp>
        <p:nvSpPr>
          <p:cNvPr id="5" name="TextBox 4"/>
          <p:cNvSpPr txBox="1"/>
          <p:nvPr/>
        </p:nvSpPr>
        <p:spPr>
          <a:xfrm>
            <a:off x="142845" y="980728"/>
            <a:ext cx="8786874" cy="5262979"/>
          </a:xfrm>
          <a:prstGeom prst="rect">
            <a:avLst/>
          </a:prstGeom>
          <a:noFill/>
        </p:spPr>
        <p:txBody>
          <a:bodyPr wrap="square" rtlCol="0">
            <a:spAutoFit/>
          </a:bodyPr>
          <a:lstStyle/>
          <a:p>
            <a:pPr algn="just"/>
            <a:r>
              <a:rPr lang="ru-RU" sz="1400" b="1" i="1" dirty="0">
                <a:cs typeface="Times New Roman" pitchFamily="18" charset="0"/>
              </a:rPr>
              <a:t>Физическое моделирование выполняется в гидроволновом лотке № 2 Московской Государственной Академии Водного Транспорта (МГАВТ). </a:t>
            </a:r>
          </a:p>
          <a:p>
            <a:pPr algn="just"/>
            <a:endParaRPr lang="ru-RU" sz="1400" b="1" i="1" dirty="0">
              <a:cs typeface="Times New Roman" pitchFamily="18" charset="0"/>
            </a:endParaRPr>
          </a:p>
          <a:p>
            <a:pPr algn="just"/>
            <a:r>
              <a:rPr lang="ru-RU" sz="1400" b="1" i="1" dirty="0">
                <a:cs typeface="Times New Roman" pitchFamily="18" charset="0"/>
              </a:rPr>
              <a:t>ТЕХНИЧЕСКАЯ ХАРАКТЕРИСТИКА СТЕНДА  (лотка)</a:t>
            </a:r>
          </a:p>
          <a:p>
            <a:pPr lvl="0" algn="just"/>
            <a:r>
              <a:rPr lang="ru-RU" sz="1400" b="1" i="1" dirty="0">
                <a:cs typeface="Times New Roman" pitchFamily="18" charset="0"/>
              </a:rPr>
              <a:t>Длина, м	17;</a:t>
            </a:r>
          </a:p>
          <a:p>
            <a:pPr lvl="0" algn="just"/>
            <a:r>
              <a:rPr lang="ru-RU" sz="1400" b="1" i="1" dirty="0">
                <a:cs typeface="Times New Roman" pitchFamily="18" charset="0"/>
              </a:rPr>
              <a:t>Ширина, м	 0,6;</a:t>
            </a:r>
          </a:p>
          <a:p>
            <a:pPr lvl="0" algn="just"/>
            <a:r>
              <a:rPr lang="ru-RU" sz="1400" b="1" i="1" dirty="0">
                <a:cs typeface="Times New Roman" pitchFamily="18" charset="0"/>
              </a:rPr>
              <a:t>Высота,м   	   0,6;</a:t>
            </a:r>
          </a:p>
          <a:p>
            <a:pPr lvl="0" algn="just"/>
            <a:r>
              <a:rPr lang="ru-RU" sz="1400" b="1" i="1" dirty="0">
                <a:cs typeface="Times New Roman" pitchFamily="18" charset="0"/>
              </a:rPr>
              <a:t>Минимальный рабочий уровень воды, см	15;</a:t>
            </a:r>
          </a:p>
          <a:p>
            <a:pPr lvl="0" algn="just"/>
            <a:r>
              <a:rPr lang="ru-RU" sz="1400" b="1" i="1" dirty="0">
                <a:cs typeface="Times New Roman" pitchFamily="18" charset="0"/>
              </a:rPr>
              <a:t>Максимальный рабочий уровень воды, см	45;</a:t>
            </a:r>
          </a:p>
          <a:p>
            <a:pPr lvl="0" algn="just"/>
            <a:r>
              <a:rPr lang="ru-RU" sz="1400" b="1" i="1" dirty="0">
                <a:cs typeface="Times New Roman" pitchFamily="18" charset="0"/>
              </a:rPr>
              <a:t>Стационарный волнопродуктор регулярных волн, </a:t>
            </a:r>
            <a:r>
              <a:rPr lang="ru-RU" sz="1400" b="1" i="1" dirty="0" err="1">
                <a:cs typeface="Times New Roman" pitchFamily="18" charset="0"/>
              </a:rPr>
              <a:t>шт</a:t>
            </a:r>
            <a:r>
              <a:rPr lang="ru-RU" sz="1400" b="1" i="1" dirty="0">
                <a:cs typeface="Times New Roman" pitchFamily="18" charset="0"/>
              </a:rPr>
              <a:t> </a:t>
            </a:r>
            <a:r>
              <a:rPr lang="ru-RU" sz="1400" b="1" i="1" dirty="0" smtClean="0">
                <a:cs typeface="Times New Roman" pitchFamily="18" charset="0"/>
              </a:rPr>
              <a:t>1</a:t>
            </a:r>
            <a:r>
              <a:rPr lang="ru-RU" sz="1400" b="1" i="1" dirty="0">
                <a:cs typeface="Times New Roman" pitchFamily="18" charset="0"/>
              </a:rPr>
              <a:t>;</a:t>
            </a:r>
          </a:p>
          <a:p>
            <a:pPr lvl="0" algn="just"/>
            <a:r>
              <a:rPr lang="ru-RU" sz="1400" b="1" i="1" dirty="0">
                <a:cs typeface="Times New Roman" pitchFamily="18" charset="0"/>
              </a:rPr>
              <a:t>Мощность привода волнопродуктора, кВт	 1-3;</a:t>
            </a:r>
          </a:p>
          <a:p>
            <a:pPr lvl="0" algn="just"/>
            <a:r>
              <a:rPr lang="ru-RU" sz="1400" b="1" i="1" dirty="0">
                <a:cs typeface="Times New Roman" pitchFamily="18" charset="0"/>
              </a:rPr>
              <a:t>Период создаваемых волн, с	0,4-2,6;</a:t>
            </a:r>
          </a:p>
          <a:p>
            <a:pPr lvl="0" algn="just"/>
            <a:r>
              <a:rPr lang="ru-RU" sz="1400" b="1" i="1" dirty="0">
                <a:cs typeface="Times New Roman" pitchFamily="18" charset="0"/>
              </a:rPr>
              <a:t>Высота волны, см	до 20;</a:t>
            </a:r>
          </a:p>
          <a:p>
            <a:pPr lvl="0" algn="just"/>
            <a:r>
              <a:rPr lang="ru-RU" sz="1400" b="1" i="1" dirty="0">
                <a:cs typeface="Times New Roman" pitchFamily="18" charset="0"/>
              </a:rPr>
              <a:t>Максимальная скорость течения, см/с	до 100;</a:t>
            </a:r>
          </a:p>
          <a:p>
            <a:pPr algn="just"/>
            <a:endParaRPr lang="ru-RU" sz="1400" b="1" i="1" dirty="0">
              <a:cs typeface="Times New Roman" pitchFamily="18" charset="0"/>
            </a:endParaRPr>
          </a:p>
          <a:p>
            <a:pPr algn="just"/>
            <a:r>
              <a:rPr lang="ru-RU" sz="1400" b="1" i="1" dirty="0">
                <a:cs typeface="Times New Roman" pitchFamily="18" charset="0"/>
              </a:rPr>
              <a:t>Используемое оборудование:</a:t>
            </a:r>
          </a:p>
          <a:p>
            <a:pPr algn="just">
              <a:buFont typeface="Arial" pitchFamily="34" charset="0"/>
              <a:buChar char="•"/>
            </a:pPr>
            <a:r>
              <a:rPr lang="ru-RU" sz="1400" b="1" i="1" dirty="0">
                <a:cs typeface="Times New Roman" pitchFamily="18" charset="0"/>
              </a:rPr>
              <a:t> волнографы фирмы UltraLab «ULS HF54/58» </a:t>
            </a:r>
          </a:p>
          <a:p>
            <a:pPr algn="just">
              <a:buFont typeface="Arial" pitchFamily="34" charset="0"/>
              <a:buChar char="•"/>
            </a:pPr>
            <a:r>
              <a:rPr lang="ru-RU" sz="1400" b="1" i="1" dirty="0">
                <a:cs typeface="Times New Roman" pitchFamily="18" charset="0"/>
              </a:rPr>
              <a:t> датчики скорости «Vectrino» фирмы </a:t>
            </a:r>
            <a:r>
              <a:rPr lang="en-US" sz="1400" b="1" i="1" dirty="0">
                <a:cs typeface="Times New Roman" pitchFamily="18" charset="0"/>
              </a:rPr>
              <a:t>Nortek A</a:t>
            </a:r>
            <a:endParaRPr lang="ru-RU" sz="1400" b="1" i="1" dirty="0">
              <a:cs typeface="Times New Roman" pitchFamily="18" charset="0"/>
            </a:endParaRPr>
          </a:p>
          <a:p>
            <a:pPr algn="just"/>
            <a:endParaRPr lang="ru-RU" sz="1400" b="1" i="1" dirty="0">
              <a:cs typeface="Times New Roman" pitchFamily="18" charset="0"/>
            </a:endParaRPr>
          </a:p>
          <a:p>
            <a:pPr algn="just"/>
            <a:endParaRPr lang="ru-RU" sz="1400" b="1" i="1" dirty="0">
              <a:cs typeface="Times New Roman" pitchFamily="18" charset="0"/>
            </a:endParaRPr>
          </a:p>
          <a:p>
            <a:pPr algn="just"/>
            <a:r>
              <a:rPr lang="ru-RU" sz="1400" b="1" i="1" dirty="0">
                <a:cs typeface="Times New Roman" pitchFamily="18" charset="0"/>
              </a:rPr>
              <a:t>В процессе проведения физического моделирования определяются:</a:t>
            </a:r>
          </a:p>
          <a:p>
            <a:pPr algn="just">
              <a:buFont typeface="Arial" pitchFamily="34" charset="0"/>
              <a:buChar char="•"/>
            </a:pPr>
            <a:r>
              <a:rPr lang="ru-RU" sz="1400" b="1" i="1" dirty="0">
                <a:cs typeface="Times New Roman" pitchFamily="18" charset="0"/>
              </a:rPr>
              <a:t> Эффективность работы сооружения при расчетных параметрах волнения</a:t>
            </a:r>
          </a:p>
          <a:p>
            <a:pPr algn="just">
              <a:buFont typeface="Arial" pitchFamily="34" charset="0"/>
              <a:buChar char="•"/>
            </a:pPr>
            <a:r>
              <a:rPr lang="ru-RU" sz="1400" b="1" i="1" dirty="0">
                <a:cs typeface="Times New Roman" pitchFamily="18" charset="0"/>
              </a:rPr>
              <a:t> Взаимодействия волнения с элементами конструкций гидротехнических сооружений</a:t>
            </a:r>
          </a:p>
          <a:p>
            <a:pPr algn="just">
              <a:buFont typeface="Arial" pitchFamily="34" charset="0"/>
              <a:buChar char="•"/>
            </a:pPr>
            <a:r>
              <a:rPr lang="ru-RU" sz="1400" b="1" i="1" dirty="0">
                <a:cs typeface="Times New Roman" pitchFamily="18" charset="0"/>
              </a:rPr>
              <a:t> Эффективность волнозащитных сооружений</a:t>
            </a:r>
          </a:p>
        </p:txBody>
      </p:sp>
      <p:pic>
        <p:nvPicPr>
          <p:cNvPr id="31746" name="Picture 2" descr="DSCN0783"/>
          <p:cNvPicPr>
            <a:picLocks noChangeAspect="1" noChangeArrowheads="1"/>
          </p:cNvPicPr>
          <p:nvPr/>
        </p:nvPicPr>
        <p:blipFill>
          <a:blip r:embed="rId2" cstate="print"/>
          <a:srcRect t="35905"/>
          <a:stretch>
            <a:fillRect/>
          </a:stretch>
        </p:blipFill>
        <p:spPr bwMode="auto">
          <a:xfrm>
            <a:off x="4788024" y="1525822"/>
            <a:ext cx="4071966" cy="348735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SCN3096"/>
          <p:cNvPicPr>
            <a:picLocks noChangeAspect="1" noChangeArrowheads="1"/>
          </p:cNvPicPr>
          <p:nvPr/>
        </p:nvPicPr>
        <p:blipFill>
          <a:blip r:embed="rId2" cstate="print"/>
          <a:srcRect/>
          <a:stretch>
            <a:fillRect/>
          </a:stretch>
        </p:blipFill>
        <p:spPr bwMode="auto">
          <a:xfrm>
            <a:off x="487374" y="1372930"/>
            <a:ext cx="4370378" cy="3280206"/>
          </a:xfrm>
          <a:prstGeom prst="rect">
            <a:avLst/>
          </a:prstGeom>
          <a:noFill/>
          <a:ln w="9525">
            <a:noFill/>
            <a:miter lim="800000"/>
            <a:headEnd/>
            <a:tailEnd/>
          </a:ln>
        </p:spPr>
      </p:pic>
      <p:sp>
        <p:nvSpPr>
          <p:cNvPr id="6" name="TextBox 5"/>
          <p:cNvSpPr txBox="1"/>
          <p:nvPr/>
        </p:nvSpPr>
        <p:spPr>
          <a:xfrm>
            <a:off x="683568" y="4592161"/>
            <a:ext cx="3935052" cy="276999"/>
          </a:xfrm>
          <a:prstGeom prst="rect">
            <a:avLst/>
          </a:prstGeom>
          <a:noFill/>
        </p:spPr>
        <p:txBody>
          <a:bodyPr wrap="none" rtlCol="0">
            <a:spAutoFit/>
          </a:bodyPr>
          <a:lstStyle/>
          <a:p>
            <a:r>
              <a:rPr lang="ru-RU" sz="1200" dirty="0" smtClean="0"/>
              <a:t>Моделирование прохождение волны через опоры пирса</a:t>
            </a:r>
            <a:endParaRPr lang="ru-RU" sz="1200" dirty="0"/>
          </a:p>
        </p:txBody>
      </p:sp>
      <p:pic>
        <p:nvPicPr>
          <p:cNvPr id="32778" name="Диаграмма 3"/>
          <p:cNvPicPr>
            <a:picLocks noChangeArrowheads="1"/>
          </p:cNvPicPr>
          <p:nvPr/>
        </p:nvPicPr>
        <p:blipFill>
          <a:blip r:embed="rId3" cstate="print"/>
          <a:srcRect/>
          <a:stretch>
            <a:fillRect/>
          </a:stretch>
        </p:blipFill>
        <p:spPr bwMode="auto">
          <a:xfrm>
            <a:off x="5673677" y="1124744"/>
            <a:ext cx="2498723" cy="2571768"/>
          </a:xfrm>
          <a:prstGeom prst="rect">
            <a:avLst/>
          </a:prstGeom>
          <a:noFill/>
          <a:ln w="9525">
            <a:noFill/>
            <a:miter lim="800000"/>
            <a:headEnd/>
            <a:tailEnd/>
          </a:ln>
        </p:spPr>
      </p:pic>
      <p:pic>
        <p:nvPicPr>
          <p:cNvPr id="32779" name="Диаграмма 4"/>
          <p:cNvPicPr>
            <a:picLocks noChangeArrowheads="1"/>
          </p:cNvPicPr>
          <p:nvPr/>
        </p:nvPicPr>
        <p:blipFill>
          <a:blip r:embed="rId4" cstate="print"/>
          <a:srcRect/>
          <a:stretch>
            <a:fillRect/>
          </a:stretch>
        </p:blipFill>
        <p:spPr bwMode="auto">
          <a:xfrm>
            <a:off x="5672070" y="3717032"/>
            <a:ext cx="2500330" cy="2643206"/>
          </a:xfrm>
          <a:prstGeom prst="rect">
            <a:avLst/>
          </a:prstGeom>
          <a:noFill/>
          <a:ln w="9525">
            <a:noFill/>
            <a:miter lim="800000"/>
            <a:headEnd/>
            <a:tailEnd/>
          </a:ln>
        </p:spPr>
      </p:pic>
      <p:sp>
        <p:nvSpPr>
          <p:cNvPr id="17" name="Rectangle 16"/>
          <p:cNvSpPr/>
          <p:nvPr/>
        </p:nvSpPr>
        <p:spPr>
          <a:xfrm>
            <a:off x="4680520" y="6423719"/>
            <a:ext cx="4572000" cy="461665"/>
          </a:xfrm>
          <a:prstGeom prst="rect">
            <a:avLst/>
          </a:prstGeom>
        </p:spPr>
        <p:txBody>
          <a:bodyPr>
            <a:spAutoFit/>
          </a:bodyPr>
          <a:lstStyle/>
          <a:p>
            <a:pPr algn="ctr"/>
            <a:r>
              <a:rPr lang="ru-RU" sz="1200" dirty="0"/>
              <a:t>Запись </a:t>
            </a:r>
            <a:r>
              <a:rPr lang="ru-RU" sz="1200" dirty="0" smtClean="0"/>
              <a:t>измерений </a:t>
            </a:r>
            <a:r>
              <a:rPr lang="ru-RU" sz="1200" dirty="0"/>
              <a:t>ординат  взволнованной </a:t>
            </a:r>
            <a:r>
              <a:rPr lang="ru-RU" sz="1200" dirty="0" smtClean="0"/>
              <a:t>поверхности</a:t>
            </a:r>
            <a:r>
              <a:rPr lang="en-US" sz="1200" dirty="0" smtClean="0"/>
              <a:t> (</a:t>
            </a:r>
            <a:r>
              <a:rPr lang="ru-RU" sz="1200" dirty="0" smtClean="0"/>
              <a:t>вверху) полученной </a:t>
            </a:r>
            <a:r>
              <a:rPr lang="ru-RU" sz="1200" dirty="0"/>
              <a:t>волнографом </a:t>
            </a:r>
            <a:r>
              <a:rPr lang="ru-RU" sz="1200" dirty="0" smtClean="0"/>
              <a:t>спектр </a:t>
            </a:r>
            <a:r>
              <a:rPr lang="ru-RU" sz="1200" dirty="0"/>
              <a:t>данного процесса </a:t>
            </a:r>
            <a:r>
              <a:rPr lang="ru-RU" sz="1200" dirty="0" smtClean="0"/>
              <a:t>(внизу)</a:t>
            </a:r>
            <a:endParaRPr lang="ru-RU" sz="1200" dirty="0"/>
          </a:p>
        </p:txBody>
      </p:sp>
      <p:sp>
        <p:nvSpPr>
          <p:cNvPr id="8" name="TextBox 7"/>
          <p:cNvSpPr txBox="1"/>
          <p:nvPr/>
        </p:nvSpPr>
        <p:spPr>
          <a:xfrm>
            <a:off x="214298" y="764704"/>
            <a:ext cx="8858280" cy="523220"/>
          </a:xfrm>
          <a:prstGeom prst="rect">
            <a:avLst/>
          </a:prstGeom>
          <a:noFill/>
        </p:spPr>
        <p:txBody>
          <a:bodyPr wrap="square" rtlCol="0">
            <a:spAutoFit/>
          </a:bodyPr>
          <a:lstStyle/>
          <a:p>
            <a:pPr algn="just"/>
            <a:r>
              <a:rPr lang="ru-RU" sz="1400" b="1" i="1" dirty="0">
                <a:cs typeface="Times New Roman" pitchFamily="18" charset="0"/>
              </a:rPr>
              <a:t>На рисунках представлены результаты физического моделирования прохождения волны сквозь причальное свайное сооружение</a:t>
            </a:r>
          </a:p>
        </p:txBody>
      </p:sp>
      <p:sp>
        <p:nvSpPr>
          <p:cNvPr id="9" name="TextBox 8"/>
          <p:cNvSpPr txBox="1"/>
          <p:nvPr/>
        </p:nvSpPr>
        <p:spPr>
          <a:xfrm>
            <a:off x="357159" y="4929479"/>
            <a:ext cx="4357718" cy="1600438"/>
          </a:xfrm>
          <a:prstGeom prst="rect">
            <a:avLst/>
          </a:prstGeom>
          <a:noFill/>
        </p:spPr>
        <p:txBody>
          <a:bodyPr wrap="square" rtlCol="0">
            <a:spAutoFit/>
          </a:bodyPr>
          <a:lstStyle/>
          <a:p>
            <a:pPr algn="just"/>
            <a:r>
              <a:rPr lang="ru-RU" sz="1400" b="1" i="1" dirty="0">
                <a:cs typeface="Times New Roman" pitchFamily="18" charset="0"/>
              </a:rPr>
              <a:t>Результаты моделирования позволяют:</a:t>
            </a:r>
          </a:p>
          <a:p>
            <a:pPr algn="just">
              <a:buFont typeface="Arial" pitchFamily="34" charset="0"/>
              <a:buChar char="•"/>
            </a:pPr>
            <a:r>
              <a:rPr lang="ru-RU" sz="1400" b="1" i="1" dirty="0">
                <a:cs typeface="Times New Roman" pitchFamily="18" charset="0"/>
              </a:rPr>
              <a:t> Определить высоты волн при прохождение через гидротехническое сооружение;</a:t>
            </a:r>
          </a:p>
          <a:p>
            <a:pPr algn="just">
              <a:buFont typeface="Arial" pitchFamily="34" charset="0"/>
              <a:buChar char="•"/>
            </a:pPr>
            <a:r>
              <a:rPr lang="ru-RU" sz="1400" b="1" i="1" dirty="0">
                <a:cs typeface="Times New Roman" pitchFamily="18" charset="0"/>
              </a:rPr>
              <a:t> Спектральные характеристики волны;</a:t>
            </a:r>
          </a:p>
          <a:p>
            <a:pPr algn="just">
              <a:buFont typeface="Arial" pitchFamily="34" charset="0"/>
              <a:buChar char="•"/>
            </a:pPr>
            <a:r>
              <a:rPr lang="ru-RU" sz="1400" b="1" i="1" dirty="0">
                <a:cs typeface="Times New Roman" pitchFamily="18" charset="0"/>
              </a:rPr>
              <a:t> Есть ли контакт гребня волны с низом ростверка причального сооружения;</a:t>
            </a:r>
          </a:p>
          <a:p>
            <a:pPr algn="just">
              <a:buFont typeface="Arial" pitchFamily="34" charset="0"/>
              <a:buChar char="•"/>
            </a:pPr>
            <a:r>
              <a:rPr lang="ru-RU" sz="1400" b="1" i="1" dirty="0">
                <a:cs typeface="Times New Roman" pitchFamily="18" charset="0"/>
              </a:rPr>
              <a:t> Нагрузки на сваи причального сооружения</a:t>
            </a:r>
          </a:p>
        </p:txBody>
      </p:sp>
      <p:sp>
        <p:nvSpPr>
          <p:cNvPr id="10" name="TextBox 9"/>
          <p:cNvSpPr txBox="1"/>
          <p:nvPr/>
        </p:nvSpPr>
        <p:spPr>
          <a:xfrm>
            <a:off x="-10934" y="36839"/>
            <a:ext cx="9341073" cy="830997"/>
          </a:xfrm>
          <a:prstGeom prst="rect">
            <a:avLst/>
          </a:prstGeom>
          <a:noFill/>
        </p:spPr>
        <p:txBody>
          <a:bodyPr wrap="square" rtlCol="0">
            <a:spAutoFit/>
          </a:bodyPr>
          <a:lstStyle/>
          <a:p>
            <a:pPr algn="ctr">
              <a:spcBef>
                <a:spcPct val="0"/>
              </a:spcBef>
            </a:pPr>
            <a:r>
              <a:rPr lang="ru-RU" sz="2400" b="1" dirty="0">
                <a:solidFill>
                  <a:schemeClr val="accent1"/>
                </a:solidFill>
                <a:latin typeface="+mj-lt"/>
                <a:ea typeface="+mj-ea"/>
                <a:cs typeface="+mj-cs"/>
              </a:rPr>
              <a:t>Физическое моделирование нагрузок на гидротехнические сооружения</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043087" y="1912916"/>
            <a:ext cx="4977185" cy="3316284"/>
          </a:xfrm>
          <a:prstGeom prst="rect">
            <a:avLst/>
          </a:prstGeom>
          <a:noFill/>
          <a:ln w="9525">
            <a:noFill/>
            <a:miter lim="800000"/>
            <a:headEnd/>
            <a:tailEnd/>
          </a:ln>
        </p:spPr>
      </p:pic>
      <p:sp>
        <p:nvSpPr>
          <p:cNvPr id="34819" name="Rectangle 3"/>
          <p:cNvSpPr>
            <a:spLocks noChangeArrowheads="1"/>
          </p:cNvSpPr>
          <p:nvPr/>
        </p:nvSpPr>
        <p:spPr bwMode="auto">
          <a:xfrm>
            <a:off x="248483" y="5517232"/>
            <a:ext cx="864399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tabLst/>
            </a:pPr>
            <a:r>
              <a:rPr lang="ru-RU" sz="1400" b="1" i="1" dirty="0">
                <a:cs typeface="Times New Roman" pitchFamily="18" charset="0"/>
              </a:rPr>
              <a:t>Результаты анализа прохождения волны через конструкцию волнолома:</a:t>
            </a:r>
          </a:p>
          <a:p>
            <a:pPr marR="0" lvl="0" indent="0" algn="just" fontAlgn="base">
              <a:lnSpc>
                <a:spcPct val="100000"/>
              </a:lnSpc>
              <a:spcBef>
                <a:spcPct val="0"/>
              </a:spcBef>
              <a:spcAft>
                <a:spcPct val="0"/>
              </a:spcAft>
              <a:buClrTx/>
              <a:buSzTx/>
              <a:tabLst/>
            </a:pPr>
            <a:endParaRPr lang="ru-RU" sz="1400" b="1" i="1" dirty="0">
              <a:cs typeface="Times New Roman" pitchFamily="18" charset="0"/>
            </a:endParaRPr>
          </a:p>
          <a:p>
            <a:pPr marR="0" lvl="0" indent="0" algn="just" fontAlgn="base">
              <a:lnSpc>
                <a:spcPct val="100000"/>
              </a:lnSpc>
              <a:spcBef>
                <a:spcPct val="0"/>
              </a:spcBef>
              <a:spcAft>
                <a:spcPct val="0"/>
              </a:spcAft>
              <a:buClrTx/>
              <a:buSzTx/>
              <a:buFontTx/>
              <a:buChar char="•"/>
              <a:tabLst/>
            </a:pPr>
            <a:r>
              <a:rPr lang="ru-RU" sz="1400" b="1" i="1" dirty="0">
                <a:cs typeface="Times New Roman" pitchFamily="18" charset="0"/>
              </a:rPr>
              <a:t> Размыва донного ложа перед волноломом не выявлено;</a:t>
            </a:r>
          </a:p>
          <a:p>
            <a:pPr marR="0" lvl="0" indent="0" algn="just" fontAlgn="base">
              <a:lnSpc>
                <a:spcPct val="100000"/>
              </a:lnSpc>
              <a:spcBef>
                <a:spcPct val="0"/>
              </a:spcBef>
              <a:spcAft>
                <a:spcPct val="0"/>
              </a:spcAft>
              <a:buClrTx/>
              <a:buSzTx/>
              <a:buFontTx/>
              <a:buChar char="•"/>
              <a:tabLst/>
            </a:pPr>
            <a:r>
              <a:rPr lang="ru-RU" sz="1400" b="1" i="1" dirty="0">
                <a:cs typeface="Times New Roman" pitchFamily="18" charset="0"/>
              </a:rPr>
              <a:t> Перелива волнами волнолома не установлено;</a:t>
            </a:r>
          </a:p>
          <a:p>
            <a:pPr marR="0" lvl="0" indent="0" algn="just" fontAlgn="base">
              <a:lnSpc>
                <a:spcPct val="100000"/>
              </a:lnSpc>
              <a:spcBef>
                <a:spcPct val="0"/>
              </a:spcBef>
              <a:spcAft>
                <a:spcPct val="0"/>
              </a:spcAft>
              <a:buClrTx/>
              <a:buSzTx/>
              <a:buFontTx/>
              <a:buChar char="•"/>
              <a:tabLst/>
            </a:pPr>
            <a:r>
              <a:rPr lang="ru-RU" sz="1400" b="1" i="1" dirty="0">
                <a:cs typeface="Times New Roman" pitchFamily="18" charset="0"/>
              </a:rPr>
              <a:t> Имел место капельный заплеск при прохождении гребня волны через волнолом.</a:t>
            </a:r>
          </a:p>
        </p:txBody>
      </p:sp>
      <p:sp>
        <p:nvSpPr>
          <p:cNvPr id="4" name="Rectangle 3"/>
          <p:cNvSpPr/>
          <p:nvPr/>
        </p:nvSpPr>
        <p:spPr>
          <a:xfrm>
            <a:off x="3251915" y="5249353"/>
            <a:ext cx="2741520" cy="276999"/>
          </a:xfrm>
          <a:prstGeom prst="rect">
            <a:avLst/>
          </a:prstGeom>
        </p:spPr>
        <p:txBody>
          <a:bodyPr wrap="none">
            <a:spAutoFit/>
          </a:bodyPr>
          <a:lstStyle/>
          <a:p>
            <a:r>
              <a:rPr lang="ru-RU" sz="1200" dirty="0" smtClean="0"/>
              <a:t>Взаимодействие волны с волноломом </a:t>
            </a:r>
            <a:endParaRPr lang="ru-RU" sz="1200" dirty="0"/>
          </a:p>
        </p:txBody>
      </p:sp>
      <p:sp>
        <p:nvSpPr>
          <p:cNvPr id="5" name="TextBox 4"/>
          <p:cNvSpPr txBox="1"/>
          <p:nvPr/>
        </p:nvSpPr>
        <p:spPr>
          <a:xfrm>
            <a:off x="251521" y="71414"/>
            <a:ext cx="8640960" cy="830997"/>
          </a:xfrm>
          <a:prstGeom prst="rect">
            <a:avLst/>
          </a:prstGeom>
          <a:noFill/>
        </p:spPr>
        <p:txBody>
          <a:bodyPr wrap="square" rtlCol="0">
            <a:spAutoFit/>
          </a:bodyPr>
          <a:lstStyle/>
          <a:p>
            <a:pPr algn="ctr">
              <a:spcBef>
                <a:spcPct val="0"/>
              </a:spcBef>
            </a:pPr>
            <a:r>
              <a:rPr lang="ru-RU" sz="2400" b="1" dirty="0">
                <a:solidFill>
                  <a:schemeClr val="accent1"/>
                </a:solidFill>
                <a:latin typeface="+mj-lt"/>
                <a:ea typeface="+mj-ea"/>
                <a:cs typeface="+mj-cs"/>
              </a:rPr>
              <a:t>Физическое моделирование нагрузок на гидротехнические сооружения</a:t>
            </a:r>
          </a:p>
        </p:txBody>
      </p:sp>
      <p:sp>
        <p:nvSpPr>
          <p:cNvPr id="6" name="TextBox 5"/>
          <p:cNvSpPr txBox="1"/>
          <p:nvPr/>
        </p:nvSpPr>
        <p:spPr>
          <a:xfrm>
            <a:off x="251520" y="882882"/>
            <a:ext cx="8786842" cy="954107"/>
          </a:xfrm>
          <a:prstGeom prst="rect">
            <a:avLst/>
          </a:prstGeom>
          <a:noFill/>
        </p:spPr>
        <p:txBody>
          <a:bodyPr wrap="square" rtlCol="0">
            <a:spAutoFit/>
          </a:bodyPr>
          <a:lstStyle/>
          <a:p>
            <a:pPr algn="just"/>
            <a:r>
              <a:rPr lang="ru-RU" sz="1400" b="1" i="1" dirty="0">
                <a:cs typeface="Times New Roman" pitchFamily="18" charset="0"/>
              </a:rPr>
              <a:t>Физическое моделирование также позволяет производить исследование взаимодействия волн с волнозащитными сооружениями. Основыми задачами данного исследования являются:</a:t>
            </a:r>
          </a:p>
          <a:p>
            <a:pPr algn="just">
              <a:buFont typeface="Arial" pitchFamily="34" charset="0"/>
              <a:buChar char="•"/>
            </a:pPr>
            <a:r>
              <a:rPr lang="ru-RU" sz="1400" b="1" i="1" dirty="0">
                <a:cs typeface="Times New Roman" pitchFamily="18" charset="0"/>
              </a:rPr>
              <a:t> Исследование размыва донного ложа перед волноломом;</a:t>
            </a:r>
          </a:p>
          <a:p>
            <a:pPr algn="just">
              <a:buFont typeface="Arial" pitchFamily="34" charset="0"/>
              <a:buChar char="•"/>
            </a:pPr>
            <a:r>
              <a:rPr lang="ru-RU" sz="1400" b="1" i="1" dirty="0">
                <a:cs typeface="Times New Roman" pitchFamily="18" charset="0"/>
              </a:rPr>
              <a:t> Исследование возможности перелива волнозащитного сооружения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821611"/>
            <a:ext cx="8858312" cy="2031325"/>
          </a:xfrm>
          <a:prstGeom prst="rect">
            <a:avLst/>
          </a:prstGeom>
        </p:spPr>
        <p:txBody>
          <a:bodyPr wrap="square">
            <a:spAutoFit/>
          </a:bodyPr>
          <a:lstStyle/>
          <a:p>
            <a:pPr algn="just"/>
            <a:r>
              <a:rPr lang="ru-RU" sz="1400" b="1" i="1" dirty="0">
                <a:cs typeface="Times New Roman" pitchFamily="18" charset="0"/>
              </a:rPr>
              <a:t>Для расчета волновых нагрузок используется численная гидродинамическая модель </a:t>
            </a:r>
            <a:r>
              <a:rPr lang="en-US" sz="1400" b="1" i="1" dirty="0">
                <a:cs typeface="Times New Roman" pitchFamily="18" charset="0"/>
              </a:rPr>
              <a:t>ihFoam</a:t>
            </a:r>
            <a:r>
              <a:rPr lang="ru-RU" sz="1400" b="1" i="1" dirty="0">
                <a:cs typeface="Times New Roman" pitchFamily="18" charset="0"/>
              </a:rPr>
              <a:t> (</a:t>
            </a:r>
            <a:r>
              <a:rPr lang="en-US" sz="1400" b="1" i="1" dirty="0">
                <a:cs typeface="Times New Roman" pitchFamily="18" charset="0"/>
              </a:rPr>
              <a:t>IH</a:t>
            </a:r>
            <a:r>
              <a:rPr lang="ru-RU" sz="1400" b="1" i="1" dirty="0">
                <a:cs typeface="Times New Roman" pitchFamily="18" charset="0"/>
              </a:rPr>
              <a:t>-</a:t>
            </a:r>
            <a:r>
              <a:rPr lang="en-US" sz="1400" b="1" i="1" dirty="0">
                <a:cs typeface="Times New Roman" pitchFamily="18" charset="0"/>
              </a:rPr>
              <a:t>Cantabria</a:t>
            </a:r>
            <a:r>
              <a:rPr lang="ru-RU" sz="1400" b="1" i="1" dirty="0">
                <a:cs typeface="Times New Roman" pitchFamily="18" charset="0"/>
              </a:rPr>
              <a:t>, </a:t>
            </a:r>
            <a:r>
              <a:rPr lang="en-US" sz="1400" b="1" i="1" dirty="0">
                <a:cs typeface="Times New Roman" pitchFamily="18" charset="0"/>
              </a:rPr>
              <a:t>Universidad de Cantabria</a:t>
            </a:r>
            <a:r>
              <a:rPr lang="ru-RU" sz="1400" b="1" i="1" dirty="0">
                <a:cs typeface="Times New Roman" pitchFamily="18" charset="0"/>
              </a:rPr>
              <a:t>, </a:t>
            </a:r>
            <a:r>
              <a:rPr lang="en-US" sz="1400" b="1" i="1" dirty="0">
                <a:cs typeface="Times New Roman" pitchFamily="18" charset="0"/>
              </a:rPr>
              <a:t>Spain</a:t>
            </a:r>
            <a:r>
              <a:rPr lang="ru-RU" sz="1400" b="1" i="1" dirty="0">
                <a:cs typeface="Times New Roman" pitchFamily="18" charset="0"/>
              </a:rPr>
              <a:t>).  Необходимость расчета нагрузок на сложные конструкции обусловлена рекомендациями СП 38.13330.2012 в которых устанавливается, что нагрузки от волн на обтекаемые преграды должны определяться для сооружений I и II классов на основе экспериментальных исследований и/или решения гидродинамической задачи обтекания преграды волновым потоком.</a:t>
            </a:r>
          </a:p>
          <a:p>
            <a:pPr algn="just"/>
            <a:r>
              <a:rPr lang="ru-RU" sz="1400" b="1" i="1" dirty="0">
                <a:cs typeface="Times New Roman" pitchFamily="18" charset="0"/>
              </a:rPr>
              <a:t>Данная модель позволяет рассчитывать нагрузки как на все на гидротехническое сооружение, так и на отдельные его элементы. </a:t>
            </a:r>
          </a:p>
          <a:p>
            <a:pPr algn="just"/>
            <a:r>
              <a:rPr lang="ru-RU" sz="1400" b="1" i="1" dirty="0">
                <a:cs typeface="Times New Roman" pitchFamily="18" charset="0"/>
              </a:rPr>
              <a:t>Для верификации было использован пример расчета нагрузок на вертикальное квадтратное сооружение при глубине 15, высоты волны 6,5 м, длины волны 65 м и ширине опоры, равной 0.6 м. </a:t>
            </a:r>
          </a:p>
        </p:txBody>
      </p:sp>
      <p:pic>
        <p:nvPicPr>
          <p:cNvPr id="6" name="Picture 5" descr="D:\IHFOAM\Movie\Verification_square\gif\square_.0063.jpg"/>
          <p:cNvPicPr/>
          <p:nvPr/>
        </p:nvPicPr>
        <p:blipFill>
          <a:blip r:embed="rId2" cstate="print"/>
          <a:srcRect t="2902" r="9844" b="20000"/>
          <a:stretch>
            <a:fillRect/>
          </a:stretch>
        </p:blipFill>
        <p:spPr bwMode="auto">
          <a:xfrm>
            <a:off x="4999488" y="2908883"/>
            <a:ext cx="3703875" cy="3055787"/>
          </a:xfrm>
          <a:prstGeom prst="rect">
            <a:avLst/>
          </a:prstGeom>
          <a:noFill/>
          <a:ln w="9525">
            <a:noFill/>
            <a:miter lim="800000"/>
            <a:headEnd/>
            <a:tailEnd/>
          </a:ln>
        </p:spPr>
      </p:pic>
      <p:sp>
        <p:nvSpPr>
          <p:cNvPr id="7" name="Rectangle 6"/>
          <p:cNvSpPr/>
          <p:nvPr/>
        </p:nvSpPr>
        <p:spPr>
          <a:xfrm>
            <a:off x="4427984" y="5991671"/>
            <a:ext cx="4572000" cy="461665"/>
          </a:xfrm>
          <a:prstGeom prst="rect">
            <a:avLst/>
          </a:prstGeom>
        </p:spPr>
        <p:txBody>
          <a:bodyPr>
            <a:spAutoFit/>
          </a:bodyPr>
          <a:lstStyle/>
          <a:p>
            <a:pPr algn="ctr"/>
            <a:r>
              <a:rPr lang="ru-RU" sz="1200" dirty="0"/>
              <a:t>Высота волны и скорость течений при численном расчете волновой </a:t>
            </a:r>
            <a:r>
              <a:rPr lang="ru-RU" sz="1200" dirty="0" smtClean="0"/>
              <a:t>нагрузки</a:t>
            </a:r>
            <a:endParaRPr lang="ru-RU" sz="1200" dirty="0"/>
          </a:p>
        </p:txBody>
      </p:sp>
      <p:graphicFrame>
        <p:nvGraphicFramePr>
          <p:cNvPr id="8" name="Table 7"/>
          <p:cNvGraphicFramePr>
            <a:graphicFrameLocks noGrp="1"/>
          </p:cNvGraphicFramePr>
          <p:nvPr>
            <p:extLst>
              <p:ext uri="{D42A27DB-BD31-4B8C-83A1-F6EECF244321}">
                <p14:modId xmlns="" xmlns:p14="http://schemas.microsoft.com/office/powerpoint/2010/main" val="4223144506"/>
              </p:ext>
            </p:extLst>
          </p:nvPr>
        </p:nvGraphicFramePr>
        <p:xfrm>
          <a:off x="275227" y="3789040"/>
          <a:ext cx="4286281" cy="1857389"/>
        </p:xfrm>
        <a:graphic>
          <a:graphicData uri="http://schemas.openxmlformats.org/drawingml/2006/table">
            <a:tbl>
              <a:tblPr/>
              <a:tblGrid>
                <a:gridCol w="1140396"/>
                <a:gridCol w="1157033"/>
                <a:gridCol w="1077071"/>
                <a:gridCol w="911781"/>
              </a:tblGrid>
              <a:tr h="309565">
                <a:tc rowSpan="2">
                  <a:txBody>
                    <a:bodyPr/>
                    <a:lstStyle/>
                    <a:p>
                      <a:pPr algn="ctr">
                        <a:lnSpc>
                          <a:spcPct val="115000"/>
                        </a:lnSpc>
                        <a:spcAft>
                          <a:spcPts val="0"/>
                        </a:spcAft>
                      </a:pPr>
                      <a:r>
                        <a:rPr lang="ru-RU" sz="1100" dirty="0">
                          <a:latin typeface="Times New Roman"/>
                          <a:ea typeface="Calibri"/>
                          <a:cs typeface="Times New Roman"/>
                        </a:rPr>
                        <a:t>Ряд свай</a:t>
                      </a:r>
                      <a:endParaRPr lang="ru-RU" sz="1000" dirty="0">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100" dirty="0">
                          <a:latin typeface="Times New Roman"/>
                          <a:ea typeface="Calibri"/>
                          <a:cs typeface="Times New Roman"/>
                        </a:rPr>
                        <a:t>Нагрузка, МН</a:t>
                      </a:r>
                      <a:endParaRPr lang="ru-RU" sz="1000" dirty="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0"/>
                        </a:spcAft>
                      </a:pPr>
                      <a:r>
                        <a:rPr lang="ru-RU" sz="1100">
                          <a:latin typeface="Times New Roman"/>
                          <a:ea typeface="Calibri"/>
                          <a:cs typeface="Times New Roman"/>
                        </a:rPr>
                        <a:t>Отклонение, %</a:t>
                      </a:r>
                      <a:endParaRPr lang="ru-RU" sz="100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94">
                <a:tc vMerge="1">
                  <a:txBody>
                    <a:bodyPr/>
                    <a:lstStyle/>
                    <a:p>
                      <a:endParaRPr lang="ru-RU"/>
                    </a:p>
                  </a:txBody>
                  <a:tcPr/>
                </a:tc>
                <a:tc>
                  <a:txBody>
                    <a:bodyPr/>
                    <a:lstStyle/>
                    <a:p>
                      <a:pPr algn="ctr">
                        <a:lnSpc>
                          <a:spcPct val="115000"/>
                        </a:lnSpc>
                        <a:spcAft>
                          <a:spcPts val="0"/>
                        </a:spcAft>
                      </a:pPr>
                      <a:r>
                        <a:rPr lang="ru-RU" sz="1100">
                          <a:latin typeface="Times New Roman"/>
                          <a:ea typeface="Calibri"/>
                          <a:cs typeface="Times New Roman"/>
                        </a:rPr>
                        <a:t>Моделирование</a:t>
                      </a:r>
                      <a:endParaRPr lang="ru-RU" sz="100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СНиП 2.06.04- 82* и СП 38.13330.2012</a:t>
                      </a:r>
                      <a:endParaRPr lang="ru-RU" sz="100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09565">
                <a:tc>
                  <a:txBody>
                    <a:bodyPr/>
                    <a:lstStyle/>
                    <a:p>
                      <a:pPr algn="ctr">
                        <a:lnSpc>
                          <a:spcPct val="115000"/>
                        </a:lnSpc>
                        <a:spcAft>
                          <a:spcPts val="0"/>
                        </a:spcAft>
                      </a:pPr>
                      <a:r>
                        <a:rPr lang="ru-RU" sz="1100">
                          <a:latin typeface="Times New Roman"/>
                          <a:ea typeface="Calibri"/>
                          <a:cs typeface="Times New Roman"/>
                        </a:rPr>
                        <a:t>1</a:t>
                      </a:r>
                      <a:endParaRPr lang="ru-RU" sz="1000">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0,072</a:t>
                      </a:r>
                      <a:endParaRPr lang="ru-RU" sz="1000" dirty="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0,069</a:t>
                      </a:r>
                      <a:endParaRPr lang="ru-RU" sz="1000" dirty="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4,3</a:t>
                      </a:r>
                      <a:endParaRPr lang="ru-RU" sz="100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65">
                <a:tc>
                  <a:txBody>
                    <a:bodyPr/>
                    <a:lstStyle/>
                    <a:p>
                      <a:pPr algn="ctr">
                        <a:lnSpc>
                          <a:spcPct val="115000"/>
                        </a:lnSpc>
                        <a:spcAft>
                          <a:spcPts val="0"/>
                        </a:spcAft>
                      </a:pPr>
                      <a:r>
                        <a:rPr lang="ru-RU" sz="1100">
                          <a:latin typeface="Times New Roman"/>
                          <a:ea typeface="Calibri"/>
                          <a:cs typeface="Times New Roman"/>
                        </a:rPr>
                        <a:t>2</a:t>
                      </a:r>
                      <a:endParaRPr lang="ru-RU" sz="1000">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0,040</a:t>
                      </a:r>
                      <a:endParaRPr lang="ru-RU" sz="100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0,041</a:t>
                      </a:r>
                      <a:endParaRPr lang="ru-RU" sz="100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2,4</a:t>
                      </a:r>
                      <a:endParaRPr lang="ru-RU" sz="1000" dirty="0">
                        <a:latin typeface="Calibri"/>
                        <a:ea typeface="Calibri"/>
                        <a:cs typeface="Times New Roman"/>
                      </a:endParaRPr>
                    </a:p>
                  </a:txBody>
                  <a:tcPr marL="64909" marR="6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971600" y="3356992"/>
            <a:ext cx="3070264" cy="276999"/>
          </a:xfrm>
          <a:prstGeom prst="rect">
            <a:avLst/>
          </a:prstGeom>
        </p:spPr>
        <p:txBody>
          <a:bodyPr wrap="none">
            <a:spAutoFit/>
          </a:bodyPr>
          <a:lstStyle/>
          <a:p>
            <a:r>
              <a:rPr lang="ru-RU" sz="1200" dirty="0"/>
              <a:t>Результаты расчета волновой </a:t>
            </a:r>
            <a:r>
              <a:rPr lang="ru-RU" sz="1200" dirty="0" smtClean="0"/>
              <a:t>нагрузки, </a:t>
            </a:r>
            <a:r>
              <a:rPr lang="ru-RU" sz="1200" dirty="0"/>
              <a:t>МН</a:t>
            </a:r>
          </a:p>
        </p:txBody>
      </p:sp>
      <p:sp>
        <p:nvSpPr>
          <p:cNvPr id="10" name="Заголовок 1"/>
          <p:cNvSpPr>
            <a:spLocks noGrp="1"/>
          </p:cNvSpPr>
          <p:nvPr>
            <p:ph type="title"/>
          </p:nvPr>
        </p:nvSpPr>
        <p:spPr>
          <a:xfrm>
            <a:off x="457200" y="-99392"/>
            <a:ext cx="8229600" cy="850106"/>
          </a:xfrm>
        </p:spPr>
        <p:txBody>
          <a:bodyPr>
            <a:normAutofit fontScale="90000"/>
          </a:bodyPr>
          <a:lstStyle/>
          <a:p>
            <a:r>
              <a:rPr lang="ru-RU" sz="2700" b="1" dirty="0" smtClean="0">
                <a:solidFill>
                  <a:schemeClr val="accent1"/>
                </a:solidFill>
              </a:rPr>
              <a:t/>
            </a:r>
            <a:br>
              <a:rPr lang="ru-RU" sz="2700" b="1" dirty="0" smtClean="0">
                <a:solidFill>
                  <a:schemeClr val="accent1"/>
                </a:solidFill>
              </a:rPr>
            </a:br>
            <a:r>
              <a:rPr lang="ru-RU" sz="2700" b="1" dirty="0" smtClean="0">
                <a:solidFill>
                  <a:schemeClr val="accent1"/>
                </a:solidFill>
              </a:rPr>
              <a:t>Численное моделирование нагрузок на гидротехнические сооружения</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Projects\2015\Port Vera\Loads\animation\vera_.0053.jpg"/>
          <p:cNvPicPr>
            <a:picLocks noChangeAspect="1" noChangeArrowheads="1"/>
          </p:cNvPicPr>
          <p:nvPr/>
        </p:nvPicPr>
        <p:blipFill>
          <a:blip r:embed="rId2" cstate="print"/>
          <a:srcRect/>
          <a:stretch>
            <a:fillRect/>
          </a:stretch>
        </p:blipFill>
        <p:spPr bwMode="auto">
          <a:xfrm>
            <a:off x="5004048" y="2447129"/>
            <a:ext cx="3929090" cy="3790183"/>
          </a:xfrm>
          <a:prstGeom prst="rect">
            <a:avLst/>
          </a:prstGeom>
          <a:noFill/>
        </p:spPr>
      </p:pic>
      <p:graphicFrame>
        <p:nvGraphicFramePr>
          <p:cNvPr id="5" name="Table 4"/>
          <p:cNvGraphicFramePr>
            <a:graphicFrameLocks noGrp="1"/>
          </p:cNvGraphicFramePr>
          <p:nvPr>
            <p:extLst>
              <p:ext uri="{D42A27DB-BD31-4B8C-83A1-F6EECF244321}">
                <p14:modId xmlns="" xmlns:p14="http://schemas.microsoft.com/office/powerpoint/2010/main" val="3043212337"/>
              </p:ext>
            </p:extLst>
          </p:nvPr>
        </p:nvGraphicFramePr>
        <p:xfrm>
          <a:off x="323528" y="3056064"/>
          <a:ext cx="4643438" cy="2173136"/>
        </p:xfrm>
        <a:graphic>
          <a:graphicData uri="http://schemas.openxmlformats.org/drawingml/2006/table">
            <a:tbl>
              <a:tblPr firstRow="1" bandRow="1">
                <a:tableStyleId>{073A0DAA-6AF3-43AB-8588-CEC1D06C72B9}</a:tableStyleId>
              </a:tblPr>
              <a:tblGrid>
                <a:gridCol w="2321719"/>
                <a:gridCol w="2321719"/>
              </a:tblGrid>
              <a:tr h="446488">
                <a:tc>
                  <a:txBody>
                    <a:bodyPr/>
                    <a:lstStyle/>
                    <a:p>
                      <a:pPr algn="ctr"/>
                      <a:r>
                        <a:rPr lang="ru-RU" dirty="0" smtClean="0">
                          <a:solidFill>
                            <a:schemeClr val="tx1"/>
                          </a:solidFill>
                        </a:rPr>
                        <a:t>Метод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solidFill>
                            <a:schemeClr val="tx1"/>
                          </a:solidFill>
                        </a:rPr>
                        <a:t>Нагрузка, мН</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6488">
                <a:tc>
                  <a:txBody>
                    <a:bodyPr/>
                    <a:lstStyle/>
                    <a:p>
                      <a:pPr algn="ctr"/>
                      <a:r>
                        <a:rPr lang="ru-RU" dirty="0" smtClean="0">
                          <a:solidFill>
                            <a:schemeClr val="tx1"/>
                          </a:solidFill>
                        </a:rPr>
                        <a:t>СниП</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82,0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6488">
                <a:tc>
                  <a:txBody>
                    <a:bodyPr/>
                    <a:lstStyle/>
                    <a:p>
                      <a:pPr algn="ctr"/>
                      <a:r>
                        <a:rPr lang="ru-RU" dirty="0" smtClean="0">
                          <a:solidFill>
                            <a:schemeClr val="tx1"/>
                          </a:solidFill>
                        </a:rPr>
                        <a:t>Физическое</a:t>
                      </a:r>
                      <a:r>
                        <a:rPr lang="ru-RU" baseline="0" dirty="0" smtClean="0">
                          <a:solidFill>
                            <a:schemeClr val="tx1"/>
                          </a:solidFill>
                        </a:rPr>
                        <a:t> моделирование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solidFill>
                            <a:schemeClr val="tx1"/>
                          </a:solidFill>
                        </a:rPr>
                        <a:t>83,7</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6488">
                <a:tc>
                  <a:txBody>
                    <a:bodyPr/>
                    <a:lstStyle/>
                    <a:p>
                      <a:pPr algn="ctr"/>
                      <a:r>
                        <a:rPr lang="ru-RU" dirty="0" smtClean="0">
                          <a:solidFill>
                            <a:schemeClr val="tx1"/>
                          </a:solidFill>
                        </a:rPr>
                        <a:t>Численное моделирование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solidFill>
                            <a:schemeClr val="tx1"/>
                          </a:solidFill>
                        </a:rPr>
                        <a:t>81,0</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357158" y="908720"/>
            <a:ext cx="8643998" cy="1600438"/>
          </a:xfrm>
          <a:prstGeom prst="rect">
            <a:avLst/>
          </a:prstGeom>
          <a:noFill/>
        </p:spPr>
        <p:txBody>
          <a:bodyPr wrap="square" rtlCol="0">
            <a:spAutoFit/>
          </a:bodyPr>
          <a:lstStyle/>
          <a:p>
            <a:pPr algn="just"/>
            <a:r>
              <a:rPr lang="ru-RU" sz="1400" b="1" i="1" dirty="0">
                <a:cs typeface="Times New Roman" pitchFamily="18" charset="0"/>
              </a:rPr>
              <a:t>Комплексное исследование гидротехнического сооружения позволяет производить как физическое моделирование исследуемого объекта, так и численное моделирование. Таким образом, величина нагрузки на опоры гидротехнического сооружения может быть определена несколькими различными способами. Для варианта пирса, представленного выше, было произведено дополнительно численное моделирование нагрузок. Результаты, полученные тремя различными способами расчета нагрузки на передний ряд свай показывают со среднем отклонением, не превышающем 2 % от результатов, рассчитанных по СниПу, что позволяет говорить об их хорошем качестве</a:t>
            </a:r>
            <a:r>
              <a:rPr lang="ru-RU" sz="1200" dirty="0" smtClean="0"/>
              <a:t>.</a:t>
            </a:r>
            <a:endParaRPr lang="ru-RU" sz="1200" dirty="0"/>
          </a:p>
        </p:txBody>
      </p:sp>
      <p:sp>
        <p:nvSpPr>
          <p:cNvPr id="7" name="Заголовок 1"/>
          <p:cNvSpPr>
            <a:spLocks noGrp="1"/>
          </p:cNvSpPr>
          <p:nvPr>
            <p:ph type="title"/>
          </p:nvPr>
        </p:nvSpPr>
        <p:spPr>
          <a:xfrm>
            <a:off x="457200" y="-99392"/>
            <a:ext cx="8229600" cy="850106"/>
          </a:xfrm>
        </p:spPr>
        <p:txBody>
          <a:bodyPr>
            <a:normAutofit fontScale="90000"/>
          </a:bodyPr>
          <a:lstStyle/>
          <a:p>
            <a:r>
              <a:rPr lang="ru-RU" sz="2700" b="1" dirty="0" smtClean="0">
                <a:solidFill>
                  <a:schemeClr val="accent1"/>
                </a:solidFill>
              </a:rPr>
              <a:t/>
            </a:r>
            <a:br>
              <a:rPr lang="ru-RU" sz="2700" b="1" dirty="0" smtClean="0">
                <a:solidFill>
                  <a:schemeClr val="accent1"/>
                </a:solidFill>
              </a:rPr>
            </a:br>
            <a:r>
              <a:rPr lang="ru-RU" sz="2700" b="1" dirty="0" smtClean="0">
                <a:solidFill>
                  <a:schemeClr val="accent1"/>
                </a:solidFill>
              </a:rPr>
              <a:t>Физическое и численное моделирование нагрузок на гидротехнические сооружения</a:t>
            </a:r>
            <a:endParaRPr lang="ru-RU" dirty="0"/>
          </a:p>
        </p:txBody>
      </p:sp>
      <p:sp>
        <p:nvSpPr>
          <p:cNvPr id="8" name="Rectangle 6"/>
          <p:cNvSpPr/>
          <p:nvPr/>
        </p:nvSpPr>
        <p:spPr>
          <a:xfrm>
            <a:off x="5004048" y="6207695"/>
            <a:ext cx="4104456" cy="461665"/>
          </a:xfrm>
          <a:prstGeom prst="rect">
            <a:avLst/>
          </a:prstGeom>
        </p:spPr>
        <p:txBody>
          <a:bodyPr wrap="square">
            <a:spAutoFit/>
          </a:bodyPr>
          <a:lstStyle/>
          <a:p>
            <a:pPr algn="ctr"/>
            <a:r>
              <a:rPr lang="ru-RU" sz="1200" dirty="0"/>
              <a:t>Высота волны и скорость течений при численном расчете волновой </a:t>
            </a:r>
            <a:r>
              <a:rPr lang="ru-RU" sz="1200" dirty="0" smtClean="0"/>
              <a:t>нагрузки</a:t>
            </a: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solidFill>
                  <a:schemeClr val="tx2"/>
                </a:solidFill>
              </a:rPr>
              <a:t>Основные направления</a:t>
            </a:r>
            <a:endParaRPr lang="ru-RU" sz="3200" b="1" dirty="0">
              <a:solidFill>
                <a:schemeClr val="tx2"/>
              </a:solidFill>
            </a:endParaRPr>
          </a:p>
        </p:txBody>
      </p:sp>
      <p:graphicFrame>
        <p:nvGraphicFramePr>
          <p:cNvPr id="4" name="Diagram 5"/>
          <p:cNvGraphicFramePr>
            <a:graphicFrameLocks noGrp="1"/>
          </p:cNvGraphicFramePr>
          <p:nvPr>
            <p:ph idx="1"/>
          </p:nvPr>
        </p:nvGraphicFramePr>
        <p:xfrm>
          <a:off x="467544" y="1124744"/>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830997"/>
          </a:xfrm>
          <a:prstGeom prst="rect">
            <a:avLst/>
          </a:prstGeom>
          <a:noFill/>
        </p:spPr>
        <p:txBody>
          <a:bodyPr wrap="square" rtlCol="0">
            <a:spAutoFit/>
          </a:bodyPr>
          <a:lstStyle/>
          <a:p>
            <a:pPr algn="ctr"/>
            <a:r>
              <a:rPr lang="ru-RU" sz="2400" b="1" dirty="0" smtClean="0">
                <a:solidFill>
                  <a:schemeClr val="tx2"/>
                </a:solidFill>
              </a:rPr>
              <a:t>Численное моделирование </a:t>
            </a:r>
          </a:p>
          <a:p>
            <a:pPr algn="ctr"/>
            <a:r>
              <a:rPr lang="ru-RU" sz="2400" b="1" dirty="0" smtClean="0">
                <a:solidFill>
                  <a:schemeClr val="tx2"/>
                </a:solidFill>
              </a:rPr>
              <a:t>гидрометеорологических характеристик</a:t>
            </a:r>
            <a:endParaRPr lang="ru-RU" sz="2400" b="1" dirty="0">
              <a:solidFill>
                <a:schemeClr val="tx2"/>
              </a:solidFill>
            </a:endParaRPr>
          </a:p>
        </p:txBody>
      </p:sp>
      <p:sp>
        <p:nvSpPr>
          <p:cNvPr id="5" name="Rectangle 4"/>
          <p:cNvSpPr/>
          <p:nvPr/>
        </p:nvSpPr>
        <p:spPr>
          <a:xfrm>
            <a:off x="3419872" y="1628800"/>
            <a:ext cx="21431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Блок расчета метеорологических характеристик</a:t>
            </a:r>
            <a:endParaRPr lang="ru-RU" sz="1400" dirty="0"/>
          </a:p>
        </p:txBody>
      </p:sp>
      <p:sp>
        <p:nvSpPr>
          <p:cNvPr id="7" name="Rectangle 6"/>
          <p:cNvSpPr/>
          <p:nvPr/>
        </p:nvSpPr>
        <p:spPr>
          <a:xfrm>
            <a:off x="1835696" y="2492896"/>
            <a:ext cx="221457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Блок расчета волновых характеристик</a:t>
            </a:r>
            <a:endParaRPr lang="ru-RU" sz="1400" dirty="0"/>
          </a:p>
        </p:txBody>
      </p:sp>
      <p:sp>
        <p:nvSpPr>
          <p:cNvPr id="8" name="Rectangle 7"/>
          <p:cNvSpPr/>
          <p:nvPr/>
        </p:nvSpPr>
        <p:spPr>
          <a:xfrm>
            <a:off x="4788024" y="2492896"/>
            <a:ext cx="228601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Блок расчета гидрологических характеристик</a:t>
            </a:r>
            <a:endParaRPr lang="ru-RU" sz="1400" dirty="0"/>
          </a:p>
        </p:txBody>
      </p:sp>
      <p:sp>
        <p:nvSpPr>
          <p:cNvPr id="9" name="Rectangle 8"/>
          <p:cNvSpPr/>
          <p:nvPr/>
        </p:nvSpPr>
        <p:spPr>
          <a:xfrm>
            <a:off x="3059832" y="3429000"/>
            <a:ext cx="257176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Блок расчета литодинамических характеристик</a:t>
            </a:r>
            <a:endParaRPr lang="ru-RU" sz="1400" dirty="0"/>
          </a:p>
        </p:txBody>
      </p:sp>
      <p:cxnSp>
        <p:nvCxnSpPr>
          <p:cNvPr id="11" name="Straight Arrow Connector 10"/>
          <p:cNvCxnSpPr>
            <a:stCxn id="5" idx="2"/>
            <a:endCxn id="8" idx="0"/>
          </p:cNvCxnSpPr>
          <p:nvPr/>
        </p:nvCxnSpPr>
        <p:spPr>
          <a:xfrm>
            <a:off x="4491442" y="2348880"/>
            <a:ext cx="143959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7" idx="0"/>
          </p:cNvCxnSpPr>
          <p:nvPr/>
        </p:nvCxnSpPr>
        <p:spPr>
          <a:xfrm flipH="1">
            <a:off x="2942985" y="2348880"/>
            <a:ext cx="1548457"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9" idx="0"/>
          </p:cNvCxnSpPr>
          <p:nvPr/>
        </p:nvCxnSpPr>
        <p:spPr>
          <a:xfrm>
            <a:off x="2942985" y="3135838"/>
            <a:ext cx="1402731" cy="29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9" idx="0"/>
          </p:cNvCxnSpPr>
          <p:nvPr/>
        </p:nvCxnSpPr>
        <p:spPr>
          <a:xfrm flipH="1">
            <a:off x="4345716" y="3135838"/>
            <a:ext cx="1585316" cy="29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a:endCxn id="7" idx="3"/>
          </p:cNvCxnSpPr>
          <p:nvPr/>
        </p:nvCxnSpPr>
        <p:spPr>
          <a:xfrm flipH="1">
            <a:off x="4050274" y="2814367"/>
            <a:ext cx="7377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3528" y="980728"/>
            <a:ext cx="8640960" cy="584775"/>
          </a:xfrm>
          <a:prstGeom prst="rect">
            <a:avLst/>
          </a:prstGeom>
          <a:noFill/>
        </p:spPr>
        <p:txBody>
          <a:bodyPr wrap="square" rtlCol="0">
            <a:spAutoFit/>
          </a:bodyPr>
          <a:lstStyle/>
          <a:p>
            <a:pPr algn="just"/>
            <a:r>
              <a:rPr lang="ru-RU" sz="1600" b="1" i="1" dirty="0" smtClean="0"/>
              <a:t>Специалистами НПК «</a:t>
            </a:r>
            <a:r>
              <a:rPr lang="ru-RU" sz="1600" b="1" i="1" dirty="0" err="1" smtClean="0"/>
              <a:t>МорТрансНииПроект</a:t>
            </a:r>
            <a:r>
              <a:rPr lang="ru-RU" sz="1600" b="1" i="1" dirty="0" smtClean="0"/>
              <a:t>» на основе современных численных методов и моделей, разработана комплексная система, которая включает четыре основных блока:</a:t>
            </a:r>
            <a:endParaRPr lang="ru-RU" sz="1600" b="1" i="1" dirty="0"/>
          </a:p>
        </p:txBody>
      </p:sp>
      <p:sp>
        <p:nvSpPr>
          <p:cNvPr id="15" name="TextBox 14"/>
          <p:cNvSpPr txBox="1"/>
          <p:nvPr/>
        </p:nvSpPr>
        <p:spPr>
          <a:xfrm>
            <a:off x="395536" y="4365104"/>
            <a:ext cx="8501122" cy="2062103"/>
          </a:xfrm>
          <a:prstGeom prst="rect">
            <a:avLst/>
          </a:prstGeom>
          <a:noFill/>
        </p:spPr>
        <p:txBody>
          <a:bodyPr wrap="square" rtlCol="0">
            <a:spAutoFit/>
          </a:bodyPr>
          <a:lstStyle/>
          <a:p>
            <a:r>
              <a:rPr lang="ru-RU" sz="1600" b="1" i="1" dirty="0" smtClean="0"/>
              <a:t>Каждый блок основан на современной, хорошо апробированной модели расчета сответствующих характеристик:</a:t>
            </a:r>
          </a:p>
          <a:p>
            <a:pPr>
              <a:buFont typeface="Arial" pitchFamily="34" charset="0"/>
              <a:buChar char="•"/>
            </a:pPr>
            <a:r>
              <a:rPr lang="ru-RU" sz="1600" b="1" i="1" dirty="0" smtClean="0"/>
              <a:t> Блок расчета метеорологических характеристик – модель </a:t>
            </a:r>
            <a:r>
              <a:rPr lang="en-US" sz="1600" b="1" i="1" dirty="0" smtClean="0"/>
              <a:t>WRF;</a:t>
            </a:r>
          </a:p>
          <a:p>
            <a:pPr>
              <a:buFont typeface="Arial" pitchFamily="34" charset="0"/>
              <a:buChar char="•"/>
            </a:pPr>
            <a:r>
              <a:rPr lang="en-US" sz="1600" b="1" i="1" dirty="0" smtClean="0"/>
              <a:t> </a:t>
            </a:r>
            <a:r>
              <a:rPr lang="ru-RU" sz="1600" b="1" i="1" dirty="0" smtClean="0"/>
              <a:t>Блок расчета волновых характеристик – модель РАВМ;</a:t>
            </a:r>
          </a:p>
          <a:p>
            <a:pPr>
              <a:buFont typeface="Arial" pitchFamily="34" charset="0"/>
              <a:buChar char="•"/>
            </a:pPr>
            <a:r>
              <a:rPr lang="ru-RU" sz="1600" b="1" i="1" dirty="0" smtClean="0"/>
              <a:t> Блок расчета гидрологических характеристик – модель </a:t>
            </a:r>
            <a:r>
              <a:rPr lang="en-US" sz="1600" b="1" i="1" dirty="0" smtClean="0"/>
              <a:t>INMOM;</a:t>
            </a:r>
          </a:p>
          <a:p>
            <a:pPr>
              <a:buFont typeface="Arial" pitchFamily="34" charset="0"/>
              <a:buChar char="•"/>
            </a:pPr>
            <a:r>
              <a:rPr lang="en-US" sz="1600" b="1" i="1" dirty="0" smtClean="0"/>
              <a:t> </a:t>
            </a:r>
            <a:r>
              <a:rPr lang="ru-RU" sz="1600" b="1" i="1" dirty="0" smtClean="0"/>
              <a:t>Блок расчета литодинамических характеристик – модель, основанная на энергетической концепции Бэгнольда.</a:t>
            </a:r>
          </a:p>
          <a:p>
            <a:endParaRPr lang="ru-RU" sz="16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04664"/>
            <a:ext cx="7243201" cy="461665"/>
          </a:xfrm>
          <a:prstGeom prst="rect">
            <a:avLst/>
          </a:prstGeom>
          <a:noFill/>
        </p:spPr>
        <p:txBody>
          <a:bodyPr wrap="none" rtlCol="0">
            <a:spAutoFit/>
          </a:bodyPr>
          <a:lstStyle/>
          <a:p>
            <a:r>
              <a:rPr lang="ru-RU" sz="2400" b="1" dirty="0" smtClean="0">
                <a:solidFill>
                  <a:schemeClr val="tx2"/>
                </a:solidFill>
              </a:rPr>
              <a:t>Численное моделирование атмосферных процессов</a:t>
            </a:r>
            <a:endParaRPr lang="ru-RU" sz="2400" b="1" dirty="0">
              <a:solidFill>
                <a:schemeClr val="tx2"/>
              </a:solidFill>
            </a:endParaRPr>
          </a:p>
        </p:txBody>
      </p:sp>
      <p:sp>
        <p:nvSpPr>
          <p:cNvPr id="5" name="TextBox 4"/>
          <p:cNvSpPr txBox="1"/>
          <p:nvPr/>
        </p:nvSpPr>
        <p:spPr>
          <a:xfrm>
            <a:off x="611560" y="980728"/>
            <a:ext cx="8174712" cy="2477601"/>
          </a:xfrm>
          <a:prstGeom prst="rect">
            <a:avLst/>
          </a:prstGeom>
          <a:noFill/>
        </p:spPr>
        <p:txBody>
          <a:bodyPr wrap="square" rtlCol="0">
            <a:spAutoFit/>
          </a:bodyPr>
          <a:lstStyle/>
          <a:p>
            <a:pPr algn="just">
              <a:spcAft>
                <a:spcPts val="1200"/>
              </a:spcAft>
            </a:pPr>
            <a:r>
              <a:rPr lang="ru-RU" sz="1500" b="1" i="1" dirty="0" smtClean="0">
                <a:cs typeface="Times New Roman" pitchFamily="18" charset="0"/>
              </a:rPr>
              <a:t>Используется </a:t>
            </a:r>
            <a:r>
              <a:rPr lang="ru-RU" sz="1500" b="1" i="1" dirty="0">
                <a:cs typeface="Times New Roman" pitchFamily="18" charset="0"/>
              </a:rPr>
              <a:t>региональная атмосферная гидродинамическая модель WRF ARW (</a:t>
            </a:r>
            <a:r>
              <a:rPr lang="en-US" sz="1500" b="1" i="1" dirty="0">
                <a:cs typeface="Times New Roman" pitchFamily="18" charset="0"/>
              </a:rPr>
              <a:t>Weather Research and Forecasting</a:t>
            </a:r>
            <a:r>
              <a:rPr lang="ru-RU" sz="1500" b="1" i="1" dirty="0">
                <a:cs typeface="Times New Roman" pitchFamily="18" charset="0"/>
              </a:rPr>
              <a:t> Advanced Research WRF) </a:t>
            </a:r>
            <a:r>
              <a:rPr lang="ru-RU" sz="1500" b="1" i="1" dirty="0" smtClean="0">
                <a:cs typeface="Times New Roman" pitchFamily="18" charset="0"/>
              </a:rPr>
              <a:t>версии</a:t>
            </a:r>
            <a:r>
              <a:rPr lang="en-US" sz="1500" b="1" i="1" dirty="0" smtClean="0">
                <a:cs typeface="Times New Roman" pitchFamily="18" charset="0"/>
              </a:rPr>
              <a:t> 3.6</a:t>
            </a:r>
            <a:r>
              <a:rPr lang="ru-RU" sz="1500" b="1" i="1" dirty="0" smtClean="0">
                <a:cs typeface="Times New Roman" pitchFamily="18" charset="0"/>
              </a:rPr>
              <a:t>, позволяющая производить моделирование атмосферных характеристик с требуемым пространственным и временным разрешением.</a:t>
            </a:r>
          </a:p>
          <a:p>
            <a:pPr algn="just">
              <a:spcAft>
                <a:spcPts val="1200"/>
              </a:spcAft>
            </a:pPr>
            <a:r>
              <a:rPr lang="ru-RU" sz="1500" b="1" i="1" dirty="0" smtClean="0">
                <a:cs typeface="Times New Roman" pitchFamily="18" charset="0"/>
              </a:rPr>
              <a:t>Расчетный статистический ряд полей давления и скоростей ветра за 25-летний период, используемый  для получения режимных характеристик ветрового потока,  составляет   151 840 карт.</a:t>
            </a:r>
          </a:p>
          <a:p>
            <a:pPr algn="just">
              <a:spcAft>
                <a:spcPts val="1200"/>
              </a:spcAft>
            </a:pPr>
            <a:r>
              <a:rPr lang="ru-RU" sz="1500" b="1" i="1" dirty="0" smtClean="0">
                <a:cs typeface="Times New Roman" pitchFamily="18" charset="0"/>
              </a:rPr>
              <a:t> Качество результатов расчетов подтверждается верификацией результатов моделирования с данными измерений на метеостанциях.</a:t>
            </a:r>
          </a:p>
        </p:txBody>
      </p:sp>
      <p:sp>
        <p:nvSpPr>
          <p:cNvPr id="13" name="TextBox 12"/>
          <p:cNvSpPr txBox="1"/>
          <p:nvPr/>
        </p:nvSpPr>
        <p:spPr>
          <a:xfrm>
            <a:off x="2123728" y="3789040"/>
            <a:ext cx="5256584" cy="2339102"/>
          </a:xfrm>
          <a:prstGeom prst="rect">
            <a:avLst/>
          </a:prstGeom>
          <a:noFill/>
        </p:spPr>
        <p:txBody>
          <a:bodyPr wrap="square" rtlCol="0">
            <a:spAutoFit/>
          </a:bodyPr>
          <a:lstStyle/>
          <a:p>
            <a:r>
              <a:rPr lang="ru-RU" b="1" i="1" dirty="0" smtClean="0"/>
              <a:t>Модель </a:t>
            </a:r>
            <a:r>
              <a:rPr lang="en-US" b="1" i="1" dirty="0" smtClean="0"/>
              <a:t>WRF </a:t>
            </a:r>
            <a:r>
              <a:rPr lang="ru-RU" b="1" i="1" dirty="0" smtClean="0"/>
              <a:t>позволяет рассчитать:</a:t>
            </a:r>
          </a:p>
          <a:p>
            <a:pPr marL="342900" indent="-342900">
              <a:buAutoNum type="arabicPeriod"/>
            </a:pPr>
            <a:r>
              <a:rPr lang="ru-RU" sz="1600" b="1" i="1" dirty="0" smtClean="0"/>
              <a:t>Характеристики ветрового потока </a:t>
            </a:r>
          </a:p>
          <a:p>
            <a:pPr marL="342900" indent="-342900">
              <a:buAutoNum type="arabicPeriod"/>
            </a:pPr>
            <a:r>
              <a:rPr lang="ru-RU" sz="1600" b="1" i="1" dirty="0" smtClean="0"/>
              <a:t>Шторма и окна погоды</a:t>
            </a:r>
          </a:p>
          <a:p>
            <a:pPr marL="342900" indent="-342900">
              <a:buAutoNum type="arabicPeriod"/>
            </a:pPr>
            <a:r>
              <a:rPr lang="ru-RU" sz="1600" b="1" i="1" dirty="0" smtClean="0"/>
              <a:t>Характеристики давления</a:t>
            </a:r>
          </a:p>
          <a:p>
            <a:pPr marL="342900" indent="-342900">
              <a:buAutoNum type="arabicPeriod"/>
            </a:pPr>
            <a:r>
              <a:rPr lang="ru-RU" sz="1600" b="1" i="1" dirty="0" smtClean="0"/>
              <a:t>Характеристики температуры воздуха</a:t>
            </a:r>
          </a:p>
          <a:p>
            <a:pPr marL="342900" indent="-342900">
              <a:buAutoNum type="arabicPeriod"/>
            </a:pPr>
            <a:r>
              <a:rPr lang="ru-RU" sz="1600" b="1" i="1" dirty="0" smtClean="0"/>
              <a:t>Атмосферные осадки</a:t>
            </a:r>
          </a:p>
          <a:p>
            <a:pPr marL="342900" indent="-342900">
              <a:buAutoNum type="arabicPeriod"/>
            </a:pPr>
            <a:r>
              <a:rPr lang="ru-RU" sz="1600" b="1" i="1" dirty="0" smtClean="0"/>
              <a:t>Видимость</a:t>
            </a:r>
          </a:p>
          <a:p>
            <a:pPr marL="342900" indent="-342900">
              <a:buAutoNum type="arabicPeriod"/>
            </a:pPr>
            <a:r>
              <a:rPr lang="ru-RU" sz="1600" b="1" i="1" dirty="0" smtClean="0"/>
              <a:t>Характеристики обледенения</a:t>
            </a:r>
          </a:p>
          <a:p>
            <a:pPr marL="342900" indent="-342900"/>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tx2"/>
                </a:solidFill>
              </a:rPr>
              <a:t>Численное моделирование скорости ветра и</a:t>
            </a:r>
            <a:br>
              <a:rPr lang="ru-RU" sz="2400" b="1" dirty="0" smtClean="0">
                <a:solidFill>
                  <a:schemeClr val="tx2"/>
                </a:solidFill>
              </a:rPr>
            </a:br>
            <a:r>
              <a:rPr lang="ru-RU" sz="2400" b="1" dirty="0" smtClean="0">
                <a:solidFill>
                  <a:schemeClr val="tx2"/>
                </a:solidFill>
              </a:rPr>
              <a:t>атмосферного давления</a:t>
            </a:r>
            <a:endParaRPr lang="ru-RU" sz="2400" b="1" dirty="0">
              <a:solidFill>
                <a:schemeClr val="tx2"/>
              </a:solidFill>
            </a:endParaRPr>
          </a:p>
        </p:txBody>
      </p:sp>
      <p:pic>
        <p:nvPicPr>
          <p:cNvPr id="5" name="Рисунок 89" descr="K:\Projects\2014\BeringSea\verification\WRF\1_spd.png"/>
          <p:cNvPicPr>
            <a:picLocks noGrp="1"/>
          </p:cNvPicPr>
          <p:nvPr>
            <p:ph idx="1"/>
          </p:nvPr>
        </p:nvPicPr>
        <p:blipFill>
          <a:blip r:embed="rId2" cstate="print"/>
          <a:srcRect l="7992" t="7752" r="7284" b="9476"/>
          <a:stretch>
            <a:fillRect/>
          </a:stretch>
        </p:blipFill>
        <p:spPr bwMode="auto">
          <a:xfrm>
            <a:off x="251520" y="1412776"/>
            <a:ext cx="4752528" cy="2520279"/>
          </a:xfrm>
          <a:prstGeom prst="rect">
            <a:avLst/>
          </a:prstGeom>
          <a:noFill/>
          <a:ln w="9525">
            <a:noFill/>
            <a:miter lim="800000"/>
            <a:headEnd/>
            <a:tailEnd/>
          </a:ln>
        </p:spPr>
      </p:pic>
      <p:sp>
        <p:nvSpPr>
          <p:cNvPr id="6" name="TextBox 5"/>
          <p:cNvSpPr txBox="1"/>
          <p:nvPr/>
        </p:nvSpPr>
        <p:spPr>
          <a:xfrm>
            <a:off x="5076056" y="1484784"/>
            <a:ext cx="3636466" cy="1169551"/>
          </a:xfrm>
          <a:prstGeom prst="rect">
            <a:avLst/>
          </a:prstGeom>
          <a:noFill/>
        </p:spPr>
        <p:txBody>
          <a:bodyPr wrap="square" rtlCol="0">
            <a:spAutoFit/>
          </a:bodyPr>
          <a:lstStyle/>
          <a:p>
            <a:r>
              <a:rPr lang="ru-RU" sz="1400" dirty="0" smtClean="0"/>
              <a:t>Результаты сравнения скорости ветра </a:t>
            </a:r>
            <a:r>
              <a:rPr lang="en-US" sz="1400" dirty="0" smtClean="0"/>
              <a:t>[</a:t>
            </a:r>
            <a:r>
              <a:rPr lang="ru-RU" sz="1400" dirty="0" smtClean="0"/>
              <a:t>м</a:t>
            </a:r>
            <a:r>
              <a:rPr lang="en-US" sz="1400" dirty="0" smtClean="0"/>
              <a:t>/</a:t>
            </a:r>
            <a:r>
              <a:rPr lang="ru-RU" sz="1400" dirty="0" smtClean="0"/>
              <a:t>с</a:t>
            </a:r>
            <a:r>
              <a:rPr lang="en-US" sz="1400" dirty="0" smtClean="0"/>
              <a:t>], </a:t>
            </a:r>
            <a:r>
              <a:rPr lang="ru-RU" sz="1400" dirty="0" smtClean="0"/>
              <a:t>полученную по результатам расчета</a:t>
            </a:r>
          </a:p>
          <a:p>
            <a:r>
              <a:rPr lang="ru-RU" sz="1400" dirty="0" smtClean="0"/>
              <a:t> по модели </a:t>
            </a:r>
            <a:r>
              <a:rPr lang="en-US" sz="1400" dirty="0" smtClean="0"/>
              <a:t>WRF </a:t>
            </a:r>
            <a:r>
              <a:rPr lang="ru-RU" sz="1400" dirty="0" smtClean="0"/>
              <a:t>и по данным измерений</a:t>
            </a:r>
          </a:p>
          <a:p>
            <a:r>
              <a:rPr lang="ru-RU" sz="1400" dirty="0" smtClean="0"/>
              <a:t>в прибрежной зоне Берингова моря</a:t>
            </a:r>
          </a:p>
          <a:p>
            <a:r>
              <a:rPr lang="ru-RU" sz="1400" dirty="0" smtClean="0"/>
              <a:t>(лагуна </a:t>
            </a:r>
            <a:r>
              <a:rPr lang="ru-RU" sz="1400" dirty="0" err="1" smtClean="0"/>
              <a:t>Аринай</a:t>
            </a:r>
            <a:r>
              <a:rPr lang="ru-RU" sz="1400" dirty="0" smtClean="0"/>
              <a:t>)</a:t>
            </a:r>
            <a:endParaRPr lang="ru-RU" sz="1400" dirty="0"/>
          </a:p>
        </p:txBody>
      </p:sp>
      <p:pic>
        <p:nvPicPr>
          <p:cNvPr id="7" name="Рисунок 88" descr="K:\Projects\2014\BeringSea\verification\WRF\1_Slp.png"/>
          <p:cNvPicPr/>
          <p:nvPr/>
        </p:nvPicPr>
        <p:blipFill>
          <a:blip r:embed="rId3" cstate="print"/>
          <a:srcRect l="6451" t="7558" r="8065" b="10853"/>
          <a:stretch>
            <a:fillRect/>
          </a:stretch>
        </p:blipFill>
        <p:spPr bwMode="auto">
          <a:xfrm>
            <a:off x="251520" y="4221088"/>
            <a:ext cx="4824536" cy="2160240"/>
          </a:xfrm>
          <a:prstGeom prst="rect">
            <a:avLst/>
          </a:prstGeom>
          <a:noFill/>
          <a:ln w="9525">
            <a:noFill/>
            <a:miter lim="800000"/>
            <a:headEnd/>
            <a:tailEnd/>
          </a:ln>
        </p:spPr>
      </p:pic>
      <p:sp>
        <p:nvSpPr>
          <p:cNvPr id="8" name="Rectangle 10"/>
          <p:cNvSpPr/>
          <p:nvPr/>
        </p:nvSpPr>
        <p:spPr>
          <a:xfrm>
            <a:off x="5220072" y="4293096"/>
            <a:ext cx="3923928" cy="1384995"/>
          </a:xfrm>
          <a:prstGeom prst="rect">
            <a:avLst/>
          </a:prstGeom>
        </p:spPr>
        <p:txBody>
          <a:bodyPr wrap="square">
            <a:spAutoFit/>
          </a:bodyPr>
          <a:lstStyle/>
          <a:p>
            <a:r>
              <a:rPr lang="ru-RU" sz="1400" dirty="0" smtClean="0"/>
              <a:t>Результаты сравнения </a:t>
            </a:r>
          </a:p>
          <a:p>
            <a:r>
              <a:rPr lang="ru-RU" sz="1400" dirty="0" smtClean="0"/>
              <a:t>атмосферного давления </a:t>
            </a:r>
            <a:r>
              <a:rPr lang="en-US" sz="1400" dirty="0" smtClean="0"/>
              <a:t>[</a:t>
            </a:r>
            <a:r>
              <a:rPr lang="ru-RU" sz="1400" dirty="0" err="1" smtClean="0"/>
              <a:t>мб</a:t>
            </a:r>
            <a:r>
              <a:rPr lang="en-US" sz="1400" dirty="0" smtClean="0"/>
              <a:t>], </a:t>
            </a:r>
            <a:endParaRPr lang="ru-RU" sz="1400" dirty="0" smtClean="0"/>
          </a:p>
          <a:p>
            <a:r>
              <a:rPr lang="ru-RU" sz="1400" dirty="0" smtClean="0"/>
              <a:t>полученного по результатам расчета по модели </a:t>
            </a:r>
            <a:r>
              <a:rPr lang="en-US" sz="1400" dirty="0" smtClean="0"/>
              <a:t>WRF </a:t>
            </a:r>
            <a:r>
              <a:rPr lang="ru-RU" sz="1400" dirty="0" smtClean="0"/>
              <a:t>и по данным измерений</a:t>
            </a:r>
          </a:p>
          <a:p>
            <a:r>
              <a:rPr lang="ru-RU" sz="1400" dirty="0" smtClean="0"/>
              <a:t>в прибрежной зоне Берингова моря</a:t>
            </a:r>
          </a:p>
          <a:p>
            <a:r>
              <a:rPr lang="ru-RU" sz="1400" dirty="0" smtClean="0"/>
              <a:t>(лагуна </a:t>
            </a:r>
            <a:r>
              <a:rPr lang="ru-RU" sz="1400" dirty="0" err="1" smtClean="0"/>
              <a:t>Аринай</a:t>
            </a:r>
            <a:r>
              <a:rPr lang="ru-RU" sz="1400" dirty="0" smtClean="0"/>
              <a:t>)</a:t>
            </a: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0"/>
            <a:ext cx="7667292" cy="954107"/>
          </a:xfrm>
          <a:prstGeom prst="rect">
            <a:avLst/>
          </a:prstGeom>
          <a:noFill/>
        </p:spPr>
        <p:txBody>
          <a:bodyPr wrap="none" rtlCol="0">
            <a:spAutoFit/>
          </a:bodyPr>
          <a:lstStyle/>
          <a:p>
            <a:pPr algn="ctr"/>
            <a:r>
              <a:rPr lang="ru-RU" sz="2800" b="1" dirty="0" smtClean="0">
                <a:solidFill>
                  <a:schemeClr val="tx2"/>
                </a:solidFill>
              </a:rPr>
              <a:t>Численное моделирование полей и режимных </a:t>
            </a:r>
          </a:p>
          <a:p>
            <a:pPr algn="ctr"/>
            <a:r>
              <a:rPr lang="ru-RU" sz="2800" b="1" dirty="0" smtClean="0">
                <a:solidFill>
                  <a:schemeClr val="tx2"/>
                </a:solidFill>
              </a:rPr>
              <a:t>характеристик ветра</a:t>
            </a:r>
            <a:endParaRPr lang="ru-RU" sz="2800" b="1" dirty="0">
              <a:solidFill>
                <a:schemeClr val="tx2"/>
              </a:solidFill>
            </a:endParaRPr>
          </a:p>
        </p:txBody>
      </p:sp>
      <p:pic>
        <p:nvPicPr>
          <p:cNvPr id="5" name="Picture 3"/>
          <p:cNvPicPr>
            <a:picLocks noChangeAspect="1" noChangeArrowheads="1"/>
          </p:cNvPicPr>
          <p:nvPr/>
        </p:nvPicPr>
        <p:blipFill>
          <a:blip r:embed="rId2" cstate="print"/>
          <a:srcRect/>
          <a:stretch>
            <a:fillRect/>
          </a:stretch>
        </p:blipFill>
        <p:spPr bwMode="auto">
          <a:xfrm>
            <a:off x="467544" y="974992"/>
            <a:ext cx="4680520" cy="2632793"/>
          </a:xfrm>
          <a:prstGeom prst="rect">
            <a:avLst/>
          </a:prstGeom>
          <a:noFill/>
          <a:ln w="9525">
            <a:noFill/>
            <a:miter lim="800000"/>
            <a:headEnd/>
            <a:tailEnd/>
          </a:ln>
        </p:spPr>
      </p:pic>
      <p:sp>
        <p:nvSpPr>
          <p:cNvPr id="6" name="TextBox 5"/>
          <p:cNvSpPr txBox="1"/>
          <p:nvPr/>
        </p:nvSpPr>
        <p:spPr>
          <a:xfrm>
            <a:off x="5220072" y="980728"/>
            <a:ext cx="3217587" cy="738664"/>
          </a:xfrm>
          <a:prstGeom prst="rect">
            <a:avLst/>
          </a:prstGeom>
          <a:noFill/>
        </p:spPr>
        <p:txBody>
          <a:bodyPr wrap="square" rtlCol="0">
            <a:spAutoFit/>
          </a:bodyPr>
          <a:lstStyle/>
          <a:p>
            <a:r>
              <a:rPr lang="ru-RU" sz="1400" dirty="0" smtClean="0"/>
              <a:t>Типовое поле скоростей ветра </a:t>
            </a:r>
            <a:r>
              <a:rPr lang="en-US" sz="1400" dirty="0" smtClean="0"/>
              <a:t>[</a:t>
            </a:r>
            <a:r>
              <a:rPr lang="ru-RU" sz="1400" dirty="0" smtClean="0"/>
              <a:t>см</a:t>
            </a:r>
            <a:r>
              <a:rPr lang="en-US" sz="1400" dirty="0" smtClean="0"/>
              <a:t>/</a:t>
            </a:r>
            <a:r>
              <a:rPr lang="ru-RU" sz="1400" dirty="0" smtClean="0"/>
              <a:t>с</a:t>
            </a:r>
            <a:r>
              <a:rPr lang="en-US" sz="1400" dirty="0" smtClean="0"/>
              <a:t>]</a:t>
            </a:r>
            <a:r>
              <a:rPr lang="ru-RU" sz="1400" dirty="0" smtClean="0"/>
              <a:t> над акваторией Черного моря с штормовой ситуацией в районе Сочи</a:t>
            </a:r>
            <a:endParaRPr lang="ru-RU" sz="1400" dirty="0"/>
          </a:p>
        </p:txBody>
      </p:sp>
      <p:pic>
        <p:nvPicPr>
          <p:cNvPr id="9" name="Рисунок 20"/>
          <p:cNvPicPr>
            <a:picLocks noChangeAspect="1" noChangeArrowheads="1"/>
          </p:cNvPicPr>
          <p:nvPr/>
        </p:nvPicPr>
        <p:blipFill>
          <a:blip r:embed="rId3" cstate="print"/>
          <a:srcRect/>
          <a:stretch>
            <a:fillRect/>
          </a:stretch>
        </p:blipFill>
        <p:spPr bwMode="auto">
          <a:xfrm>
            <a:off x="467544" y="3573016"/>
            <a:ext cx="4572000" cy="2647950"/>
          </a:xfrm>
          <a:prstGeom prst="rect">
            <a:avLst/>
          </a:prstGeom>
          <a:noFill/>
          <a:ln w="9525">
            <a:noFill/>
            <a:miter lim="800000"/>
            <a:headEnd/>
            <a:tailEnd/>
          </a:ln>
        </p:spPr>
      </p:pic>
      <p:sp>
        <p:nvSpPr>
          <p:cNvPr id="10" name="TextBox 9"/>
          <p:cNvSpPr txBox="1"/>
          <p:nvPr/>
        </p:nvSpPr>
        <p:spPr>
          <a:xfrm>
            <a:off x="5148064" y="3645024"/>
            <a:ext cx="3384376" cy="1384995"/>
          </a:xfrm>
          <a:prstGeom prst="rect">
            <a:avLst/>
          </a:prstGeom>
          <a:noFill/>
        </p:spPr>
        <p:txBody>
          <a:bodyPr wrap="square" rtlCol="0">
            <a:spAutoFit/>
          </a:bodyPr>
          <a:lstStyle/>
          <a:p>
            <a:r>
              <a:rPr lang="ru-RU" sz="1400" dirty="0" smtClean="0"/>
              <a:t>Аппроксимация данных моделирования  на основе 25-летнего статистического ряда из    </a:t>
            </a:r>
            <a:r>
              <a:rPr lang="ru-RU" sz="1400" dirty="0" smtClean="0">
                <a:latin typeface="Times New Roman" pitchFamily="18" charset="0"/>
                <a:cs typeface="Times New Roman" pitchFamily="18" charset="0"/>
              </a:rPr>
              <a:t>151 840 полей ветра </a:t>
            </a:r>
            <a:r>
              <a:rPr lang="ru-RU" sz="1400" dirty="0" smtClean="0"/>
              <a:t>теоретическим распределением Вейбулла для расчета экстремальных  скоростей ветра</a:t>
            </a:r>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5868144" y="2852936"/>
          <a:ext cx="3060848" cy="24957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3569" y="332656"/>
            <a:ext cx="8136904" cy="830997"/>
          </a:xfrm>
          <a:prstGeom prst="rect">
            <a:avLst/>
          </a:prstGeom>
          <a:noFill/>
        </p:spPr>
        <p:txBody>
          <a:bodyPr wrap="square" rtlCol="0">
            <a:spAutoFit/>
          </a:bodyPr>
          <a:lstStyle/>
          <a:p>
            <a:pPr algn="ctr"/>
            <a:r>
              <a:rPr lang="ru-RU" sz="2400" b="1" dirty="0" smtClean="0">
                <a:solidFill>
                  <a:schemeClr val="accent1"/>
                </a:solidFill>
              </a:rPr>
              <a:t>Численное моделирование векторных диаграмм направлений и скоростей ветра </a:t>
            </a:r>
            <a:endParaRPr lang="ru-RU" sz="2400" b="1" dirty="0">
              <a:solidFill>
                <a:schemeClr val="accent1"/>
              </a:solidFill>
            </a:endParaRPr>
          </a:p>
        </p:txBody>
      </p:sp>
      <p:sp>
        <p:nvSpPr>
          <p:cNvPr id="5" name="TextBox 4"/>
          <p:cNvSpPr txBox="1"/>
          <p:nvPr/>
        </p:nvSpPr>
        <p:spPr>
          <a:xfrm>
            <a:off x="467544" y="1124744"/>
            <a:ext cx="8208912" cy="1815882"/>
          </a:xfrm>
          <a:prstGeom prst="rect">
            <a:avLst/>
          </a:prstGeom>
          <a:noFill/>
        </p:spPr>
        <p:txBody>
          <a:bodyPr wrap="square" rtlCol="0">
            <a:spAutoFit/>
          </a:bodyPr>
          <a:lstStyle/>
          <a:p>
            <a:pPr algn="just"/>
            <a:r>
              <a:rPr lang="ru-RU" sz="1600" b="1" i="1" dirty="0" smtClean="0"/>
              <a:t>Для участков со сложной орографией производится  моделирование с высоким пространственным разрешением в 30, 6, 1.2 км , что позволяет произвести уточнение результатов расчетов.</a:t>
            </a:r>
          </a:p>
          <a:p>
            <a:pPr algn="just"/>
            <a:endParaRPr lang="ru-RU" sz="1600" b="1" i="1" dirty="0" smtClean="0"/>
          </a:p>
          <a:p>
            <a:pPr algn="just"/>
            <a:r>
              <a:rPr lang="ru-RU" sz="1600" b="1" i="1" dirty="0" smtClean="0"/>
              <a:t>Приведенные результаты хорошо согласаются с данными наблюдений, и с общей циркуляцией (например в районе Сочи циркуляция определяется </a:t>
            </a:r>
            <a:r>
              <a:rPr lang="ru-RU" sz="1600" b="1" i="1" dirty="0"/>
              <a:t>ориентацией Кавказских </a:t>
            </a:r>
            <a:r>
              <a:rPr lang="ru-RU" sz="1600" b="1" i="1" dirty="0" smtClean="0"/>
              <a:t>гор). </a:t>
            </a:r>
            <a:endParaRPr lang="ru-RU" sz="1600" b="1" i="1" dirty="0"/>
          </a:p>
        </p:txBody>
      </p:sp>
      <p:graphicFrame>
        <p:nvGraphicFramePr>
          <p:cNvPr id="6" name="Chart 5"/>
          <p:cNvGraphicFramePr/>
          <p:nvPr/>
        </p:nvGraphicFramePr>
        <p:xfrm>
          <a:off x="0" y="2924944"/>
          <a:ext cx="3203848" cy="2424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2699792" y="2924944"/>
          <a:ext cx="3600400" cy="242965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259633" y="5445224"/>
            <a:ext cx="7200800" cy="523220"/>
          </a:xfrm>
          <a:prstGeom prst="rect">
            <a:avLst/>
          </a:prstGeom>
          <a:noFill/>
        </p:spPr>
        <p:txBody>
          <a:bodyPr wrap="square" rtlCol="0">
            <a:spAutoFit/>
          </a:bodyPr>
          <a:lstStyle/>
          <a:p>
            <a:pPr algn="ctr"/>
            <a:r>
              <a:rPr lang="ru-RU" sz="1400" dirty="0" smtClean="0"/>
              <a:t>Розы ветров в районе Сочи по результатам расчета по модели </a:t>
            </a:r>
            <a:r>
              <a:rPr lang="en-US" sz="1400" dirty="0" smtClean="0"/>
              <a:t>WRF</a:t>
            </a:r>
            <a:r>
              <a:rPr lang="ru-RU" sz="1400" dirty="0" smtClean="0"/>
              <a:t> с разрешением в 30, 6, 1.2 км, на основе статистического ряда из  </a:t>
            </a:r>
            <a:r>
              <a:rPr lang="ru-RU" sz="1400" dirty="0" smtClean="0">
                <a:latin typeface="Times New Roman" pitchFamily="18" charset="0"/>
                <a:cs typeface="Times New Roman" pitchFamily="18" charset="0"/>
              </a:rPr>
              <a:t>151 840 полей ветра</a:t>
            </a:r>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E:\Projects\2013\burny\wind_in_construction\profile_wall\wall_result.png"/>
          <p:cNvPicPr/>
          <p:nvPr/>
        </p:nvPicPr>
        <p:blipFill rotWithShape="1">
          <a:blip r:embed="rId3" cstate="print">
            <a:extLst>
              <a:ext uri="{28A0092B-C50C-407E-A947-70E740481C1C}">
                <a14:useLocalDpi xmlns="" xmlns:a14="http://schemas.microsoft.com/office/drawing/2010/main" val="0"/>
              </a:ext>
            </a:extLst>
          </a:blip>
          <a:srcRect t="22723" b="19048"/>
          <a:stretch/>
        </p:blipFill>
        <p:spPr bwMode="auto">
          <a:xfrm>
            <a:off x="4716016" y="980728"/>
            <a:ext cx="4396133" cy="2228284"/>
          </a:xfrm>
          <a:prstGeom prst="rect">
            <a:avLst/>
          </a:prstGeom>
          <a:noFill/>
          <a:ln>
            <a:noFill/>
          </a:ln>
          <a:extLst>
            <a:ext uri="{53640926-AAD7-44D8-BBD7-CCE9431645EC}">
              <a14:shadowObscured xmlns="" xmlns:a14="http://schemas.microsoft.com/office/drawing/2010/main"/>
            </a:ext>
          </a:extLst>
        </p:spPr>
      </p:pic>
      <p:sp>
        <p:nvSpPr>
          <p:cNvPr id="4" name="Прямоугольник 3"/>
          <p:cNvSpPr/>
          <p:nvPr/>
        </p:nvSpPr>
        <p:spPr>
          <a:xfrm>
            <a:off x="395288" y="188913"/>
            <a:ext cx="8496300" cy="830997"/>
          </a:xfrm>
          <a:prstGeom prst="rect">
            <a:avLst/>
          </a:prstGeom>
          <a:noFill/>
          <a:ln>
            <a:noFill/>
          </a:ln>
        </p:spPr>
        <p:txBody>
          <a:bodyPr>
            <a:spAutoFit/>
          </a:bodyPr>
          <a:lstStyle/>
          <a:p>
            <a:pPr algn="ctr">
              <a:defRPr/>
            </a:pPr>
            <a:r>
              <a:rPr lang="ru-RU" sz="2400" dirty="0" smtClean="0">
                <a:solidFill>
                  <a:schemeClr val="accent1"/>
                </a:solidFill>
                <a:effectLst>
                  <a:outerShdw blurRad="38100" dist="38100" dir="2700000" algn="tl">
                    <a:srgbClr val="000000">
                      <a:alpha val="43137"/>
                    </a:srgbClr>
                  </a:outerShdw>
                </a:effectLst>
                <a:latin typeface="+mj-lt"/>
                <a:cs typeface="Times New Roman" pitchFamily="18" charset="0"/>
              </a:rPr>
              <a:t>Численное моделирование скорости ветра при наличии ветрозащитных барьеров</a:t>
            </a:r>
            <a:endParaRPr lang="ru-RU" sz="1200" dirty="0"/>
          </a:p>
        </p:txBody>
      </p:sp>
      <p:pic>
        <p:nvPicPr>
          <p:cNvPr id="6" name="Рисунок 5" descr="E:\Projects\2013\burny\wind_in_construction\res\2.pn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1028065"/>
            <a:ext cx="4536752" cy="2400935"/>
          </a:xfrm>
          <a:prstGeom prst="rect">
            <a:avLst/>
          </a:prstGeom>
          <a:noFill/>
          <a:ln>
            <a:noFill/>
          </a:ln>
        </p:spPr>
      </p:pic>
      <p:sp>
        <p:nvSpPr>
          <p:cNvPr id="7" name="Прямоугольник 6"/>
          <p:cNvSpPr/>
          <p:nvPr/>
        </p:nvSpPr>
        <p:spPr>
          <a:xfrm>
            <a:off x="827584" y="3441997"/>
            <a:ext cx="3240360" cy="275036"/>
          </a:xfrm>
          <a:prstGeom prst="rect">
            <a:avLst/>
          </a:prstGeom>
        </p:spPr>
        <p:txBody>
          <a:bodyPr wrap="square">
            <a:spAutoFit/>
          </a:bodyPr>
          <a:lstStyle/>
          <a:p>
            <a:r>
              <a:rPr lang="ru-RU" sz="1200" dirty="0">
                <a:ea typeface="Calibri" panose="020F0502020204030204" pitchFamily="34" charset="0"/>
                <a:cs typeface="Times New Roman" panose="02020603050405020304" pitchFamily="18" charset="0"/>
              </a:rPr>
              <a:t>Фасад ветрозащитного барьера высотой 15 м</a:t>
            </a:r>
            <a:endParaRPr lang="ru-RU" sz="1200" dirty="0">
              <a:cs typeface="Times New Roman" panose="02020603050405020304" pitchFamily="18" charset="0"/>
            </a:endParaRPr>
          </a:p>
        </p:txBody>
      </p:sp>
      <p:sp>
        <p:nvSpPr>
          <p:cNvPr id="8" name="Прямоугольник 7"/>
          <p:cNvSpPr/>
          <p:nvPr/>
        </p:nvSpPr>
        <p:spPr>
          <a:xfrm>
            <a:off x="4644008" y="3212976"/>
            <a:ext cx="4248150" cy="646331"/>
          </a:xfrm>
          <a:prstGeom prst="rect">
            <a:avLst/>
          </a:prstGeom>
        </p:spPr>
        <p:txBody>
          <a:bodyPr wrap="square">
            <a:spAutoFit/>
          </a:bodyPr>
          <a:lstStyle/>
          <a:p>
            <a:pPr algn="ctr">
              <a:lnSpc>
                <a:spcPct val="150000"/>
              </a:lnSpc>
              <a:spcAft>
                <a:spcPts val="800"/>
              </a:spcAft>
            </a:pPr>
            <a:r>
              <a:rPr lang="ru-RU" sz="1200" dirty="0">
                <a:ea typeface="Calibri" panose="020F0502020204030204" pitchFamily="34" charset="0"/>
                <a:cs typeface="Times New Roman" panose="02020603050405020304" pitchFamily="18" charset="0"/>
              </a:rPr>
              <a:t>Средняя скорость ветра [м/с] при прохождении через ветрозащитный барьер высотой 15 м</a:t>
            </a:r>
            <a:endParaRPr lang="ru-RU" sz="1200" dirty="0">
              <a:effectLst/>
              <a:ea typeface="Calibri" panose="020F0502020204030204" pitchFamily="34" charset="0"/>
              <a:cs typeface="Times New Roman" panose="02020603050405020304" pitchFamily="18" charset="0"/>
            </a:endParaRPr>
          </a:p>
        </p:txBody>
      </p:sp>
      <p:graphicFrame>
        <p:nvGraphicFramePr>
          <p:cNvPr id="10" name="Диаграмма 9"/>
          <p:cNvGraphicFramePr/>
          <p:nvPr>
            <p:extLst>
              <p:ext uri="{D42A27DB-BD31-4B8C-83A1-F6EECF244321}">
                <p14:modId xmlns="" xmlns:p14="http://schemas.microsoft.com/office/powerpoint/2010/main" val="244674429"/>
              </p:ext>
            </p:extLst>
          </p:nvPr>
        </p:nvGraphicFramePr>
        <p:xfrm>
          <a:off x="4515319" y="4000827"/>
          <a:ext cx="4295937" cy="2424792"/>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4392488" y="6396335"/>
            <a:ext cx="4572000" cy="461665"/>
          </a:xfrm>
          <a:prstGeom prst="rect">
            <a:avLst/>
          </a:prstGeom>
        </p:spPr>
        <p:txBody>
          <a:bodyPr>
            <a:spAutoFit/>
          </a:bodyPr>
          <a:lstStyle/>
          <a:p>
            <a:pPr algn="ctr"/>
            <a:r>
              <a:rPr lang="ru-RU" sz="1200" dirty="0">
                <a:ea typeface="Calibri" panose="020F0502020204030204" pitchFamily="34" charset="0"/>
              </a:rPr>
              <a:t>Вертикальный профиль скорости [м/с] на расстоянии 6 м от ветрозащитного барьера</a:t>
            </a:r>
            <a:endParaRPr lang="ru-RU" sz="1200" dirty="0"/>
          </a:p>
        </p:txBody>
      </p:sp>
      <p:sp>
        <p:nvSpPr>
          <p:cNvPr id="12" name="Rectangle 2"/>
          <p:cNvSpPr>
            <a:spLocks noChangeArrowheads="1"/>
          </p:cNvSpPr>
          <p:nvPr/>
        </p:nvSpPr>
        <p:spPr bwMode="auto">
          <a:xfrm>
            <a:off x="107504" y="3543627"/>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Рисунок 6"/>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5375"/>
          <a:stretch/>
        </p:blipFill>
        <p:spPr bwMode="auto">
          <a:xfrm>
            <a:off x="251520" y="4009251"/>
            <a:ext cx="4019549" cy="244408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Прямоугольник 13"/>
          <p:cNvSpPr/>
          <p:nvPr/>
        </p:nvSpPr>
        <p:spPr>
          <a:xfrm>
            <a:off x="-73685" y="6396335"/>
            <a:ext cx="4645685" cy="461665"/>
          </a:xfrm>
          <a:prstGeom prst="rect">
            <a:avLst/>
          </a:prstGeom>
        </p:spPr>
        <p:txBody>
          <a:bodyPr wrap="square">
            <a:spAutoFit/>
          </a:bodyPr>
          <a:lstStyle/>
          <a:p>
            <a:pPr algn="ctr"/>
            <a:r>
              <a:rPr lang="ru-RU" sz="1200" dirty="0">
                <a:ea typeface="Calibri" panose="020F0502020204030204" pitchFamily="34" charset="0"/>
              </a:rPr>
              <a:t>Безразмерная скорость </a:t>
            </a:r>
            <a:r>
              <a:rPr lang="ru-RU" sz="1200" dirty="0" smtClean="0">
                <a:ea typeface="Calibri" panose="020F0502020204030204" pitchFamily="34" charset="0"/>
              </a:rPr>
              <a:t>ветра </a:t>
            </a:r>
            <a:r>
              <a:rPr lang="ru-RU" sz="1200" dirty="0">
                <a:ea typeface="Calibri" panose="020F0502020204030204" pitchFamily="34" charset="0"/>
              </a:rPr>
              <a:t>при различной проницаемости ветрозащитного </a:t>
            </a:r>
            <a:r>
              <a:rPr lang="ru-RU" sz="1200" dirty="0" smtClean="0">
                <a:ea typeface="Calibri" panose="020F0502020204030204" pitchFamily="34" charset="0"/>
              </a:rPr>
              <a:t>барьера</a:t>
            </a:r>
            <a:r>
              <a:rPr lang="en-US" sz="1200" dirty="0" smtClean="0">
                <a:ea typeface="Calibri" panose="020F0502020204030204" pitchFamily="34" charset="0"/>
              </a:rPr>
              <a:t> </a:t>
            </a:r>
            <a:r>
              <a:rPr lang="ru-RU" sz="1200" dirty="0" smtClean="0">
                <a:ea typeface="Calibri" panose="020F0502020204030204" pitchFamily="34" charset="0"/>
              </a:rPr>
              <a:t>по данным измерений (</a:t>
            </a:r>
            <a:r>
              <a:rPr lang="en-US" sz="1200" dirty="0" smtClean="0"/>
              <a:t>Hagen</a:t>
            </a:r>
            <a:r>
              <a:rPr lang="ru-RU" sz="1200" dirty="0" smtClean="0"/>
              <a:t> </a:t>
            </a:r>
            <a:r>
              <a:rPr lang="en-US" sz="1200" dirty="0" smtClean="0"/>
              <a:t>et. All, 1981</a:t>
            </a:r>
            <a:r>
              <a:rPr lang="ru-RU" sz="1200" dirty="0" smtClean="0">
                <a:ea typeface="Calibri" panose="020F0502020204030204" pitchFamily="34" charset="0"/>
              </a:rPr>
              <a:t>)</a:t>
            </a:r>
            <a:endParaRPr lang="ru-RU" sz="1200" dirty="0"/>
          </a:p>
        </p:txBody>
      </p:sp>
    </p:spTree>
    <p:extLst>
      <p:ext uri="{BB962C8B-B14F-4D97-AF65-F5344CB8AC3E}">
        <p14:creationId xmlns="" xmlns:p14="http://schemas.microsoft.com/office/powerpoint/2010/main" val="3116599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2149</Words>
  <Application>Microsoft Office PowerPoint</Application>
  <PresentationFormat>Экран (4:3)</PresentationFormat>
  <Paragraphs>262</Paragraphs>
  <Slides>27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Слайд 1</vt:lpstr>
      <vt:lpstr>Слайд 2</vt:lpstr>
      <vt:lpstr>Основные направления</vt:lpstr>
      <vt:lpstr>Слайд 4</vt:lpstr>
      <vt:lpstr>Слайд 5</vt:lpstr>
      <vt:lpstr>Численное моделирование скорости ветра и атмосферного давления</vt:lpstr>
      <vt:lpstr>Слайд 7</vt:lpstr>
      <vt:lpstr>Слайд 8</vt:lpstr>
      <vt:lpstr>Слайд 9</vt:lpstr>
      <vt:lpstr>Слайд 10</vt:lpstr>
      <vt:lpstr>Слайд 11</vt:lpstr>
      <vt:lpstr> Численное моделирование волновых характеристик  на защищенных акваториях </vt:lpstr>
      <vt:lpstr>Верификация результатов численного моделирования</vt:lpstr>
      <vt:lpstr>Слайд 14</vt:lpstr>
      <vt:lpstr>Верификация результатов численного моделирования</vt:lpstr>
      <vt:lpstr>Верификация результатов численного моделирования</vt:lpstr>
      <vt:lpstr>Слайд 17</vt:lpstr>
      <vt:lpstr>Слайд 18</vt:lpstr>
      <vt:lpstr> Численное моделирование литодинамических характеристик </vt:lpstr>
      <vt:lpstr> Численное моделирование литодинамических характеристик </vt:lpstr>
      <vt:lpstr> Численное моделирование тропических циклонов</vt:lpstr>
      <vt:lpstr>Моделирование предельно допустимых гидрометеорологических условий, обеспечивающих безопасную швартовку, стоянку и грузовую обработку судов</vt:lpstr>
      <vt:lpstr>Слайд 23</vt:lpstr>
      <vt:lpstr>Слайд 24</vt:lpstr>
      <vt:lpstr>Слайд 25</vt:lpstr>
      <vt:lpstr> Численное моделирование нагрузок на гидротехнические сооружения</vt:lpstr>
      <vt:lpstr> Физическое и численное моделирование нагрузок на гидротехнические сооружения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c:creator>
  <cp:lastModifiedBy>Литвиненко</cp:lastModifiedBy>
  <cp:revision>131</cp:revision>
  <dcterms:created xsi:type="dcterms:W3CDTF">2015-03-30T08:21:54Z</dcterms:created>
  <dcterms:modified xsi:type="dcterms:W3CDTF">2015-08-26T09:51:13Z</dcterms:modified>
</cp:coreProperties>
</file>