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77" r:id="rId2"/>
    <p:sldId id="336" r:id="rId3"/>
    <p:sldId id="312" r:id="rId4"/>
    <p:sldId id="317" r:id="rId5"/>
    <p:sldId id="318" r:id="rId6"/>
    <p:sldId id="313" r:id="rId7"/>
    <p:sldId id="311" r:id="rId8"/>
    <p:sldId id="338" r:id="rId9"/>
    <p:sldId id="315" r:id="rId10"/>
    <p:sldId id="291" r:id="rId11"/>
    <p:sldId id="337" r:id="rId12"/>
    <p:sldId id="319" r:id="rId13"/>
    <p:sldId id="326" r:id="rId14"/>
    <p:sldId id="324" r:id="rId15"/>
    <p:sldId id="331" r:id="rId16"/>
    <p:sldId id="323" r:id="rId17"/>
    <p:sldId id="329" r:id="rId18"/>
    <p:sldId id="328" r:id="rId19"/>
    <p:sldId id="334" r:id="rId20"/>
    <p:sldId id="339" r:id="rId21"/>
    <p:sldId id="340" r:id="rId22"/>
    <p:sldId id="341" r:id="rId23"/>
    <p:sldId id="333" r:id="rId24"/>
    <p:sldId id="286" r:id="rId25"/>
  </p:sldIdLst>
  <p:sldSz cx="10693400" cy="7561263"/>
  <p:notesSz cx="6797675" cy="9928225"/>
  <p:defaultTextStyle>
    <a:defPPr>
      <a:defRPr lang="ru-RU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A6"/>
    <a:srgbClr val="2F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6" autoAdjust="0"/>
  </p:normalViewPr>
  <p:slideViewPr>
    <p:cSldViewPr snapToGrid="0">
      <p:cViewPr varScale="1">
        <p:scale>
          <a:sx n="73" d="100"/>
          <a:sy n="73" d="100"/>
        </p:scale>
        <p:origin x="1116" y="7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708" y="-10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Projects\2013\JapanSea-m_otkryty\results\prepare\old\wave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rojects\2013\JapanSea-m_otkryty\results\wind\wi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97624124932346"/>
          <c:y val="5.2265544728986812E-2"/>
          <c:w val="0.62167148742626754"/>
          <c:h val="0.8890726998106584"/>
        </c:manualLayout>
      </c:layout>
      <c:radarChart>
        <c:radarStyle val="filled"/>
        <c:varyColors val="0"/>
        <c:ser>
          <c:idx val="0"/>
          <c:order val="0"/>
          <c:tx>
            <c:v>&gt;1,5</c:v>
          </c:tx>
          <c:spPr>
            <a:solidFill>
              <a:srgbClr val="FF0000"/>
            </a:solidFill>
          </c:spPr>
          <c:cat>
            <c:strRef>
              <c:f>Jan!$B$1:$I$1</c:f>
              <c:strCache>
                <c:ptCount val="8"/>
                <c:pt idx="0">
                  <c:v>    N   </c:v>
                </c:pt>
                <c:pt idx="1">
                  <c:v>   NE  </c:v>
                </c:pt>
                <c:pt idx="2">
                  <c:v>   E   </c:v>
                </c:pt>
                <c:pt idx="3">
                  <c:v>   SE  </c:v>
                </c:pt>
                <c:pt idx="4">
                  <c:v>   S   </c:v>
                </c:pt>
                <c:pt idx="5">
                  <c:v>   SW  </c:v>
                </c:pt>
                <c:pt idx="6">
                  <c:v>   W  </c:v>
                </c:pt>
                <c:pt idx="7">
                  <c:v>   NW  </c:v>
                </c:pt>
              </c:strCache>
            </c:strRef>
          </c:cat>
          <c:val>
            <c:numRef>
              <c:f>Jan!$B$21:$I$21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0.2</c:v>
                </c:pt>
              </c:numCache>
            </c:numRef>
          </c:val>
        </c:ser>
        <c:ser>
          <c:idx val="1"/>
          <c:order val="1"/>
          <c:tx>
            <c:v>1,25 - 1,5</c:v>
          </c:tx>
          <c:spPr>
            <a:solidFill>
              <a:srgbClr val="FFC000"/>
            </a:solidFill>
            <a:ln w="25400">
              <a:noFill/>
            </a:ln>
          </c:spPr>
          <c:val>
            <c:numRef>
              <c:f>Jan!$B$20:$I$20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0.31000000000000238</c:v>
                </c:pt>
                <c:pt idx="6">
                  <c:v>0</c:v>
                </c:pt>
                <c:pt idx="7">
                  <c:v>1.53</c:v>
                </c:pt>
              </c:numCache>
            </c:numRef>
          </c:val>
        </c:ser>
        <c:ser>
          <c:idx val="2"/>
          <c:order val="2"/>
          <c:tx>
            <c:v>1,00 - 1,25</c:v>
          </c:tx>
          <c:spPr>
            <a:solidFill>
              <a:srgbClr val="FFFF00"/>
            </a:solidFill>
            <a:ln w="25400">
              <a:noFill/>
            </a:ln>
          </c:spPr>
          <c:val>
            <c:numRef>
              <c:f>Jan!$B$19:$I$19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2.4899999999999998</c:v>
                </c:pt>
                <c:pt idx="6">
                  <c:v>0.33000000000000301</c:v>
                </c:pt>
                <c:pt idx="7">
                  <c:v>5.64</c:v>
                </c:pt>
              </c:numCache>
            </c:numRef>
          </c:val>
        </c:ser>
        <c:ser>
          <c:idx val="3"/>
          <c:order val="3"/>
          <c:tx>
            <c:v>0,75 - 1,00</c:v>
          </c:tx>
          <c:spPr>
            <a:solidFill>
              <a:srgbClr val="92D050"/>
            </a:solidFill>
            <a:ln w="25400">
              <a:noFill/>
            </a:ln>
          </c:spPr>
          <c:val>
            <c:numRef>
              <c:f>Jan!$B$18:$I$18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5.8599999999999985</c:v>
                </c:pt>
                <c:pt idx="6">
                  <c:v>2.5499999999999998</c:v>
                </c:pt>
                <c:pt idx="7">
                  <c:v>5.54</c:v>
                </c:pt>
              </c:numCache>
            </c:numRef>
          </c:val>
        </c:ser>
        <c:ser>
          <c:idx val="4"/>
          <c:order val="4"/>
          <c:tx>
            <c:v>0,5 - 0.75</c:v>
          </c:tx>
          <c:spPr>
            <a:solidFill>
              <a:srgbClr val="00B050"/>
            </a:solidFill>
            <a:ln w="25400">
              <a:noFill/>
            </a:ln>
          </c:spPr>
          <c:val>
            <c:numRef>
              <c:f>Jan!$B$17:$I$17</c:f>
              <c:numCache>
                <c:formatCode>General</c:formatCode>
                <c:ptCount val="8"/>
                <c:pt idx="0">
                  <c:v>6.67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1.25</c:v>
                </c:pt>
                <c:pt idx="5">
                  <c:v>12.97</c:v>
                </c:pt>
                <c:pt idx="6">
                  <c:v>1.760000000000004</c:v>
                </c:pt>
                <c:pt idx="7">
                  <c:v>10.16</c:v>
                </c:pt>
              </c:numCache>
            </c:numRef>
          </c:val>
        </c:ser>
        <c:ser>
          <c:idx val="5"/>
          <c:order val="5"/>
          <c:tx>
            <c:v>0,25 - 0,50</c:v>
          </c:tx>
          <c:spPr>
            <a:solidFill>
              <a:srgbClr val="00B0F0"/>
            </a:solidFill>
            <a:ln w="25400">
              <a:noFill/>
            </a:ln>
          </c:spPr>
          <c:val>
            <c:numRef>
              <c:f>Jan!$B$16:$I$16</c:f>
              <c:numCache>
                <c:formatCode>General</c:formatCode>
                <c:ptCount val="8"/>
                <c:pt idx="0">
                  <c:v>7.37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1.81</c:v>
                </c:pt>
                <c:pt idx="5">
                  <c:v>18.09</c:v>
                </c:pt>
                <c:pt idx="6">
                  <c:v>1.35</c:v>
                </c:pt>
                <c:pt idx="7">
                  <c:v>6.68</c:v>
                </c:pt>
              </c:numCache>
            </c:numRef>
          </c:val>
        </c:ser>
        <c:ser>
          <c:idx val="6"/>
          <c:order val="6"/>
          <c:tx>
            <c:v>0,00 - 0,25</c:v>
          </c:tx>
          <c:spPr>
            <a:solidFill>
              <a:srgbClr val="0070C0"/>
            </a:solidFill>
            <a:ln w="25400">
              <a:noFill/>
            </a:ln>
          </c:spPr>
          <c:val>
            <c:numRef>
              <c:f>Jan!$B$15:$I$15</c:f>
              <c:numCache>
                <c:formatCode>General</c:formatCode>
                <c:ptCount val="8"/>
                <c:pt idx="0">
                  <c:v>1.9</c:v>
                </c:pt>
                <c:pt idx="1">
                  <c:v>0.21000000000000021</c:v>
                </c:pt>
                <c:pt idx="2">
                  <c:v>0</c:v>
                </c:pt>
                <c:pt idx="3">
                  <c:v>0.11000000000000019</c:v>
                </c:pt>
                <c:pt idx="4">
                  <c:v>0.11000000000000019</c:v>
                </c:pt>
                <c:pt idx="5">
                  <c:v>2.92</c:v>
                </c:pt>
                <c:pt idx="6">
                  <c:v>0.62000000000000488</c:v>
                </c:pt>
                <c:pt idx="7">
                  <c:v>1.45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24067968"/>
        <c:axId val="-1124067424"/>
      </c:radarChart>
      <c:catAx>
        <c:axId val="-112406796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-1124067424"/>
        <c:crosses val="autoZero"/>
        <c:auto val="1"/>
        <c:lblAlgn val="ctr"/>
        <c:lblOffset val="100"/>
        <c:noMultiLvlLbl val="0"/>
      </c:catAx>
      <c:valAx>
        <c:axId val="-112406742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-1124067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97624124932507"/>
          <c:y val="5.2265544728986799E-2"/>
          <c:w val="0.62167148742626765"/>
          <c:h val="0.88907269981065018"/>
        </c:manualLayout>
      </c:layout>
      <c:radarChart>
        <c:radarStyle val="filled"/>
        <c:varyColors val="0"/>
        <c:ser>
          <c:idx val="0"/>
          <c:order val="0"/>
          <c:tx>
            <c:v>&gt;17,5</c:v>
          </c:tx>
          <c:spPr>
            <a:solidFill>
              <a:srgbClr val="FF0000"/>
            </a:solidFill>
          </c:spPr>
          <c:cat>
            <c:strRef>
              <c:f>Full!$B$1:$I$1</c:f>
              <c:strCache>
                <c:ptCount val="8"/>
                <c:pt idx="0">
                  <c:v>    N   </c:v>
                </c:pt>
                <c:pt idx="1">
                  <c:v>   NE  </c:v>
                </c:pt>
                <c:pt idx="2">
                  <c:v>   E   </c:v>
                </c:pt>
                <c:pt idx="3">
                  <c:v>   SE  </c:v>
                </c:pt>
                <c:pt idx="4">
                  <c:v>   S   </c:v>
                </c:pt>
                <c:pt idx="5">
                  <c:v>   SW  </c:v>
                </c:pt>
                <c:pt idx="6">
                  <c:v>   W  </c:v>
                </c:pt>
                <c:pt idx="7">
                  <c:v>   NW  </c:v>
                </c:pt>
              </c:strCache>
            </c:strRef>
          </c:cat>
          <c:val>
            <c:numRef>
              <c:f>Full!$B$21:$I$21</c:f>
              <c:numCache>
                <c:formatCode>0.00</c:formatCode>
                <c:ptCount val="8"/>
                <c:pt idx="0">
                  <c:v>29.040599999999706</c:v>
                </c:pt>
                <c:pt idx="1">
                  <c:v>3.19</c:v>
                </c:pt>
                <c:pt idx="2">
                  <c:v>4.4661</c:v>
                </c:pt>
                <c:pt idx="3">
                  <c:v>20.852999999999987</c:v>
                </c:pt>
                <c:pt idx="4">
                  <c:v>11.6257</c:v>
                </c:pt>
                <c:pt idx="5">
                  <c:v>9.6527000000000047</c:v>
                </c:pt>
                <c:pt idx="6">
                  <c:v>8.4357000000000042</c:v>
                </c:pt>
                <c:pt idx="7">
                  <c:v>12.7364</c:v>
                </c:pt>
              </c:numCache>
            </c:numRef>
          </c:val>
        </c:ser>
        <c:ser>
          <c:idx val="1"/>
          <c:order val="1"/>
          <c:tx>
            <c:v>15,0-17,5</c:v>
          </c:tx>
          <c:spPr>
            <a:solidFill>
              <a:srgbClr val="FFC000"/>
            </a:solidFill>
            <a:ln w="25400">
              <a:noFill/>
            </a:ln>
          </c:spPr>
          <c:val>
            <c:numRef>
              <c:f>Full!$B$20:$I$20</c:f>
              <c:numCache>
                <c:formatCode>0.00</c:formatCode>
                <c:ptCount val="8"/>
                <c:pt idx="0">
                  <c:v>29.040599999999706</c:v>
                </c:pt>
                <c:pt idx="1">
                  <c:v>3.19</c:v>
                </c:pt>
                <c:pt idx="2">
                  <c:v>4.4542999999999999</c:v>
                </c:pt>
                <c:pt idx="3">
                  <c:v>20.841199999999986</c:v>
                </c:pt>
                <c:pt idx="4">
                  <c:v>11.6257</c:v>
                </c:pt>
                <c:pt idx="5">
                  <c:v>9.6527000000000047</c:v>
                </c:pt>
                <c:pt idx="6">
                  <c:v>8.4357000000000042</c:v>
                </c:pt>
                <c:pt idx="7">
                  <c:v>12.7364</c:v>
                </c:pt>
              </c:numCache>
            </c:numRef>
          </c:val>
        </c:ser>
        <c:ser>
          <c:idx val="2"/>
          <c:order val="2"/>
          <c:tx>
            <c:v>12,5-15,0</c:v>
          </c:tx>
          <c:spPr>
            <a:solidFill>
              <a:srgbClr val="FFFF00"/>
            </a:solidFill>
            <a:ln w="25400">
              <a:noFill/>
            </a:ln>
          </c:spPr>
          <c:val>
            <c:numRef>
              <c:f>Full!$B$19:$I$19</c:f>
              <c:numCache>
                <c:formatCode>0.00</c:formatCode>
                <c:ptCount val="8"/>
                <c:pt idx="0">
                  <c:v>28.827900000000035</c:v>
                </c:pt>
                <c:pt idx="1">
                  <c:v>3.19</c:v>
                </c:pt>
                <c:pt idx="2">
                  <c:v>4.4307000000000034</c:v>
                </c:pt>
                <c:pt idx="3">
                  <c:v>20.75849999999971</c:v>
                </c:pt>
                <c:pt idx="4">
                  <c:v>11.613900000000001</c:v>
                </c:pt>
                <c:pt idx="5">
                  <c:v>9.6527000000000047</c:v>
                </c:pt>
                <c:pt idx="6">
                  <c:v>8.4357000000000042</c:v>
                </c:pt>
                <c:pt idx="7">
                  <c:v>12.7364</c:v>
                </c:pt>
              </c:numCache>
            </c:numRef>
          </c:val>
        </c:ser>
        <c:ser>
          <c:idx val="3"/>
          <c:order val="3"/>
          <c:tx>
            <c:v>10,0-12,5</c:v>
          </c:tx>
          <c:spPr>
            <a:solidFill>
              <a:srgbClr val="92D050"/>
            </a:solidFill>
            <a:ln w="25400">
              <a:noFill/>
            </a:ln>
          </c:spPr>
          <c:val>
            <c:numRef>
              <c:f>Full!$B$18:$I$18</c:f>
              <c:numCache>
                <c:formatCode>0.00</c:formatCode>
                <c:ptCount val="8"/>
                <c:pt idx="0">
                  <c:v>27.764600000000002</c:v>
                </c:pt>
                <c:pt idx="1">
                  <c:v>3.19</c:v>
                </c:pt>
                <c:pt idx="2">
                  <c:v>4.3007</c:v>
                </c:pt>
                <c:pt idx="3">
                  <c:v>20.616699999999987</c:v>
                </c:pt>
                <c:pt idx="4">
                  <c:v>11.5785</c:v>
                </c:pt>
                <c:pt idx="5">
                  <c:v>9.6527000000000047</c:v>
                </c:pt>
                <c:pt idx="6">
                  <c:v>8.4239000000000015</c:v>
                </c:pt>
                <c:pt idx="7">
                  <c:v>12.5946</c:v>
                </c:pt>
              </c:numCache>
            </c:numRef>
          </c:val>
        </c:ser>
        <c:ser>
          <c:idx val="4"/>
          <c:order val="4"/>
          <c:tx>
            <c:v>7,5-10,0</c:v>
          </c:tx>
          <c:spPr>
            <a:solidFill>
              <a:srgbClr val="00B050"/>
            </a:solidFill>
            <a:ln w="25400">
              <a:noFill/>
            </a:ln>
          </c:spPr>
          <c:val>
            <c:numRef>
              <c:f>Full!$B$17:$I$17</c:f>
              <c:numCache>
                <c:formatCode>0.00</c:formatCode>
                <c:ptCount val="8"/>
                <c:pt idx="0">
                  <c:v>24.539200000000001</c:v>
                </c:pt>
                <c:pt idx="1">
                  <c:v>3.19</c:v>
                </c:pt>
                <c:pt idx="2">
                  <c:v>4.0998000000000001</c:v>
                </c:pt>
                <c:pt idx="3">
                  <c:v>19.966899999999889</c:v>
                </c:pt>
                <c:pt idx="4">
                  <c:v>11.5076</c:v>
                </c:pt>
                <c:pt idx="5">
                  <c:v>9.6054000000000048</c:v>
                </c:pt>
                <c:pt idx="6">
                  <c:v>8.2111999999999998</c:v>
                </c:pt>
                <c:pt idx="7">
                  <c:v>11.2713</c:v>
                </c:pt>
              </c:numCache>
            </c:numRef>
          </c:val>
        </c:ser>
        <c:ser>
          <c:idx val="5"/>
          <c:order val="5"/>
          <c:tx>
            <c:v>5,0-7,5</c:v>
          </c:tx>
          <c:spPr>
            <a:solidFill>
              <a:srgbClr val="00B0F0"/>
            </a:solidFill>
            <a:ln w="25400">
              <a:noFill/>
            </a:ln>
          </c:spPr>
          <c:val>
            <c:numRef>
              <c:f>Full!$B$16:$I$16</c:f>
              <c:numCache>
                <c:formatCode>0.00</c:formatCode>
                <c:ptCount val="8"/>
                <c:pt idx="0">
                  <c:v>17.627600000000001</c:v>
                </c:pt>
                <c:pt idx="1">
                  <c:v>3.19</c:v>
                </c:pt>
                <c:pt idx="2">
                  <c:v>3.7334999999999998</c:v>
                </c:pt>
                <c:pt idx="3">
                  <c:v>17.308599999999789</c:v>
                </c:pt>
                <c:pt idx="4">
                  <c:v>11.306700000000006</c:v>
                </c:pt>
                <c:pt idx="5">
                  <c:v>9.2864000000000004</c:v>
                </c:pt>
                <c:pt idx="6">
                  <c:v>7.2895999999999983</c:v>
                </c:pt>
                <c:pt idx="7">
                  <c:v>8.3294000000000068</c:v>
                </c:pt>
              </c:numCache>
            </c:numRef>
          </c:val>
        </c:ser>
        <c:ser>
          <c:idx val="6"/>
          <c:order val="6"/>
          <c:tx>
            <c:v>2,5-5,0</c:v>
          </c:tx>
          <c:spPr>
            <a:solidFill>
              <a:srgbClr val="0070C0"/>
            </a:solidFill>
            <a:ln w="25400">
              <a:noFill/>
            </a:ln>
          </c:spPr>
          <c:val>
            <c:numRef>
              <c:f>Full!$B$15:$I$15</c:f>
              <c:numCache>
                <c:formatCode>0.00</c:formatCode>
                <c:ptCount val="8"/>
                <c:pt idx="0">
                  <c:v>9.0974000000000004</c:v>
                </c:pt>
                <c:pt idx="1">
                  <c:v>2.9537</c:v>
                </c:pt>
                <c:pt idx="2">
                  <c:v>3.1073000000000319</c:v>
                </c:pt>
                <c:pt idx="3">
                  <c:v>10.326100000000002</c:v>
                </c:pt>
                <c:pt idx="4">
                  <c:v>8.7902000000000005</c:v>
                </c:pt>
                <c:pt idx="5">
                  <c:v>7.5378000000000007</c:v>
                </c:pt>
                <c:pt idx="6">
                  <c:v>5.4110999999999994</c:v>
                </c:pt>
                <c:pt idx="7">
                  <c:v>4.9622000000000002</c:v>
                </c:pt>
              </c:numCache>
            </c:numRef>
          </c:val>
        </c:ser>
        <c:ser>
          <c:idx val="7"/>
          <c:order val="7"/>
          <c:tx>
            <c:v>0,0-2,5</c:v>
          </c:tx>
          <c:spPr>
            <a:solidFill>
              <a:srgbClr val="002060"/>
            </a:solidFill>
            <a:ln w="25400">
              <a:noFill/>
            </a:ln>
          </c:spPr>
          <c:val>
            <c:numRef>
              <c:f>Full!$B$14:$I$14</c:f>
              <c:numCache>
                <c:formatCode>0.00</c:formatCode>
                <c:ptCount val="8"/>
                <c:pt idx="0">
                  <c:v>1.9848999999999959</c:v>
                </c:pt>
                <c:pt idx="1">
                  <c:v>1.5123</c:v>
                </c:pt>
                <c:pt idx="2">
                  <c:v>1.6777000000000002</c:v>
                </c:pt>
                <c:pt idx="3">
                  <c:v>2.5046999999999997</c:v>
                </c:pt>
                <c:pt idx="4">
                  <c:v>2.0911999999999997</c:v>
                </c:pt>
                <c:pt idx="5">
                  <c:v>2.4337999999999997</c:v>
                </c:pt>
                <c:pt idx="6">
                  <c:v>1.4649999999999794</c:v>
                </c:pt>
                <c:pt idx="7">
                  <c:v>1.5831999999999846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24046208"/>
        <c:axId val="-1124045120"/>
      </c:radarChart>
      <c:catAx>
        <c:axId val="-112404620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-1124045120"/>
        <c:crosses val="autoZero"/>
        <c:auto val="1"/>
        <c:lblAlgn val="ctr"/>
        <c:lblOffset val="100"/>
        <c:noMultiLvlLbl val="0"/>
      </c:catAx>
      <c:valAx>
        <c:axId val="-1124045120"/>
        <c:scaling>
          <c:orientation val="minMax"/>
        </c:scaling>
        <c:delete val="0"/>
        <c:axPos val="l"/>
        <c:majorGridlines/>
        <c:numFmt formatCode="0.00" sourceLinked="1"/>
        <c:majorTickMark val="cross"/>
        <c:minorTickMark val="none"/>
        <c:tickLblPos val="nextTo"/>
        <c:crossAx val="-1124046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413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 defTabSz="10064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7413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 defTabSz="100641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9AAB08F-9E85-4A9F-B52B-6C99ABFAA3F2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09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2" tIns="45721" rIns="91442" bIns="4572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64" y="4715406"/>
            <a:ext cx="5438748" cy="4467471"/>
          </a:xfrm>
          <a:prstGeom prst="rect">
            <a:avLst/>
          </a:prstGeom>
        </p:spPr>
        <p:txBody>
          <a:bodyPr vert="horz" lIns="91442" tIns="45721" rIns="91442" bIns="4572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273"/>
            <a:ext cx="2945862" cy="497412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 defTabSz="10064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94" y="9429273"/>
            <a:ext cx="2945862" cy="497412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 defTabSz="100641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4EE04E-362B-4BFE-A38B-898EFA377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2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552" algn="l" defTabSz="10430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062" algn="l" defTabSz="10430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573" algn="l" defTabSz="10430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084" algn="l" defTabSz="10430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06379" fontAlgn="base">
              <a:spcBef>
                <a:spcPct val="0"/>
              </a:spcBef>
              <a:spcAft>
                <a:spcPct val="0"/>
              </a:spcAft>
            </a:pPr>
            <a:fld id="{7C853F2B-35EA-478A-9DA5-BC624B121F64}" type="slidenum">
              <a:rPr lang="ru-RU"/>
              <a:pPr defTabSz="1006379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05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4EE04E-362B-4BFE-A38B-898EFA3779C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15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06379" fontAlgn="base">
              <a:spcBef>
                <a:spcPct val="0"/>
              </a:spcBef>
              <a:spcAft>
                <a:spcPct val="0"/>
              </a:spcAft>
            </a:pPr>
            <a:fld id="{E2E96F68-B001-44D9-80A1-4F6A4F2B48D6}" type="slidenum">
              <a:rPr lang="ru-RU"/>
              <a:pPr defTabSz="1006379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61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0"/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88" y="1482725"/>
            <a:ext cx="10106025" cy="5834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28" r="1094"/>
          <a:stretch/>
        </p:blipFill>
        <p:spPr bwMode="auto">
          <a:xfrm>
            <a:off x="293688" y="3354388"/>
            <a:ext cx="7585075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4" descr="N:\Порт Вера\Попов Д.А\БрендБук\Файлы\signature.files\image001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-109538"/>
            <a:ext cx="2849562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3"/>
          <p:cNvSpPr>
            <a:spLocks/>
          </p:cNvSpPr>
          <p:nvPr/>
        </p:nvSpPr>
        <p:spPr>
          <a:xfrm>
            <a:off x="293688" y="1398588"/>
            <a:ext cx="10106025" cy="52387"/>
          </a:xfrm>
          <a:prstGeom prst="rect">
            <a:avLst/>
          </a:prstGeom>
          <a:solidFill>
            <a:srgbClr val="2F3499"/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2" tIns="52152" rIns="104302" bIns="52152" anchor="ctr"/>
          <a:lstStyle/>
          <a:p>
            <a:pPr algn="ctr" defTabSz="10430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1427" y="2192788"/>
            <a:ext cx="5807835" cy="162077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38C10-C0E6-4DE4-A4C2-9004A4DF019C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AB50B-533E-4E4D-94C3-6B394307A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3AE3-0706-4774-88B5-85CD9E6CDE2F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128C8-8D36-4901-A576-A071BFE55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9053-752A-40EE-8183-A93357199B97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2B55-0375-41AA-85E3-0207B905F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293688" y="207963"/>
            <a:ext cx="10106025" cy="1366837"/>
            <a:chOff x="0" y="0"/>
            <a:chExt cx="9142984" cy="1239235"/>
          </a:xfrm>
        </p:grpSpPr>
        <p:sp>
          <p:nvSpPr>
            <p:cNvPr id="5" name="Прямоугольник 7"/>
            <p:cNvSpPr>
              <a:spLocks/>
            </p:cNvSpPr>
            <p:nvPr/>
          </p:nvSpPr>
          <p:spPr>
            <a:xfrm>
              <a:off x="0" y="0"/>
              <a:ext cx="9142984" cy="1239235"/>
            </a:xfrm>
            <a:prstGeom prst="rect">
              <a:avLst/>
            </a:prstGeom>
            <a:solidFill>
              <a:srgbClr val="2F349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430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2E408F"/>
                </a:clrFrom>
                <a:clrTo>
                  <a:srgbClr val="2E408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011" y="325305"/>
              <a:ext cx="1648621" cy="647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9"/>
          <p:cNvSpPr>
            <a:spLocks/>
          </p:cNvSpPr>
          <p:nvPr userDrawn="1"/>
        </p:nvSpPr>
        <p:spPr>
          <a:xfrm rot="5400000">
            <a:off x="-2186781" y="4261644"/>
            <a:ext cx="5016500" cy="55562"/>
          </a:xfrm>
          <a:prstGeom prst="rect">
            <a:avLst/>
          </a:prstGeom>
          <a:solidFill>
            <a:srgbClr val="2F3499"/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2" tIns="52152" rIns="104302" bIns="52152" anchor="ctr"/>
          <a:lstStyle/>
          <a:p>
            <a:pPr algn="ctr" defTabSz="10430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6972300"/>
            <a:ext cx="2274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558" y="1764295"/>
            <a:ext cx="9936704" cy="4990084"/>
          </a:xfrm>
        </p:spPr>
        <p:txBody>
          <a:bodyPr/>
          <a:lstStyle>
            <a:lvl1pPr>
              <a:defRPr sz="2700">
                <a:solidFill>
                  <a:srgbClr val="2F3499"/>
                </a:solidFill>
              </a:defRPr>
            </a:lvl1pPr>
            <a:lvl2pPr>
              <a:defRPr sz="2300">
                <a:solidFill>
                  <a:srgbClr val="2F3499"/>
                </a:solidFill>
              </a:defRPr>
            </a:lvl2pPr>
            <a:lvl3pPr>
              <a:defRPr sz="2300">
                <a:solidFill>
                  <a:srgbClr val="2F3499"/>
                </a:solidFill>
              </a:defRPr>
            </a:lvl3pPr>
            <a:lvl4pPr>
              <a:defRPr>
                <a:solidFill>
                  <a:srgbClr val="2F3499"/>
                </a:solidFill>
              </a:defRPr>
            </a:lvl4pPr>
            <a:lvl5pPr>
              <a:defRPr>
                <a:solidFill>
                  <a:srgbClr val="2F3499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EB7C-36FD-4684-B713-7EE5B6573030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04163" y="7008813"/>
            <a:ext cx="2495550" cy="401637"/>
          </a:xfrm>
        </p:spPr>
        <p:txBody>
          <a:bodyPr/>
          <a:lstStyle>
            <a:lvl1pPr>
              <a:defRPr sz="1900" b="1" smtClean="0">
                <a:solidFill>
                  <a:srgbClr val="2F3499"/>
                </a:solidFill>
              </a:defRPr>
            </a:lvl1pPr>
          </a:lstStyle>
          <a:p>
            <a:pPr>
              <a:defRPr/>
            </a:pPr>
            <a:fld id="{3C7A591C-8BF2-44BA-95D8-66A486625C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4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0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0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7802D-1E2B-4A4C-9C43-A0DC4DC91D4D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15E91-C85A-457E-A092-41DBCBE69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E4BA-ED31-450D-9FF2-9581334CBC8C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52AC0-DC46-4AA6-8865-04B50B577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10" indent="0">
              <a:buNone/>
              <a:defRPr sz="2300" b="1"/>
            </a:lvl2pPr>
            <a:lvl3pPr marL="1043020" indent="0">
              <a:buNone/>
              <a:defRPr sz="2100" b="1"/>
            </a:lvl3pPr>
            <a:lvl4pPr marL="1564532" indent="0">
              <a:buNone/>
              <a:defRPr sz="1900" b="1"/>
            </a:lvl4pPr>
            <a:lvl5pPr marL="2086042" indent="0">
              <a:buNone/>
              <a:defRPr sz="1900" b="1"/>
            </a:lvl5pPr>
            <a:lvl6pPr marL="2607552" indent="0">
              <a:buNone/>
              <a:defRPr sz="1900" b="1"/>
            </a:lvl6pPr>
            <a:lvl7pPr marL="3129062" indent="0">
              <a:buNone/>
              <a:defRPr sz="1900" b="1"/>
            </a:lvl7pPr>
            <a:lvl8pPr marL="3650573" indent="0">
              <a:buNone/>
              <a:defRPr sz="1900" b="1"/>
            </a:lvl8pPr>
            <a:lvl9pPr marL="417208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10" indent="0">
              <a:buNone/>
              <a:defRPr sz="2300" b="1"/>
            </a:lvl2pPr>
            <a:lvl3pPr marL="1043020" indent="0">
              <a:buNone/>
              <a:defRPr sz="2100" b="1"/>
            </a:lvl3pPr>
            <a:lvl4pPr marL="1564532" indent="0">
              <a:buNone/>
              <a:defRPr sz="1900" b="1"/>
            </a:lvl4pPr>
            <a:lvl5pPr marL="2086042" indent="0">
              <a:buNone/>
              <a:defRPr sz="1900" b="1"/>
            </a:lvl5pPr>
            <a:lvl6pPr marL="2607552" indent="0">
              <a:buNone/>
              <a:defRPr sz="1900" b="1"/>
            </a:lvl6pPr>
            <a:lvl7pPr marL="3129062" indent="0">
              <a:buNone/>
              <a:defRPr sz="1900" b="1"/>
            </a:lvl7pPr>
            <a:lvl8pPr marL="3650573" indent="0">
              <a:buNone/>
              <a:defRPr sz="1900" b="1"/>
            </a:lvl8pPr>
            <a:lvl9pPr marL="417208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CF3C5-C0D3-4058-8B3F-A0473065DD37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52C41-8DCD-4A45-AC77-322862402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CFE2D-6F2F-45E3-BC94-0D79C43445D6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A804-3F74-49B6-A9E7-A9C184550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FB037-D039-4BC6-8AB4-2E5D44CCBC83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68BAA-9C64-4C18-9FC0-2365D42D5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7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10" indent="0">
              <a:buNone/>
              <a:defRPr sz="1400"/>
            </a:lvl2pPr>
            <a:lvl3pPr marL="1043020" indent="0">
              <a:buNone/>
              <a:defRPr sz="1100"/>
            </a:lvl3pPr>
            <a:lvl4pPr marL="1564532" indent="0">
              <a:buNone/>
              <a:defRPr sz="1000"/>
            </a:lvl4pPr>
            <a:lvl5pPr marL="2086042" indent="0">
              <a:buNone/>
              <a:defRPr sz="1000"/>
            </a:lvl5pPr>
            <a:lvl6pPr marL="2607552" indent="0">
              <a:buNone/>
              <a:defRPr sz="1000"/>
            </a:lvl6pPr>
            <a:lvl7pPr marL="3129062" indent="0">
              <a:buNone/>
              <a:defRPr sz="1000"/>
            </a:lvl7pPr>
            <a:lvl8pPr marL="3650573" indent="0">
              <a:buNone/>
              <a:defRPr sz="1000"/>
            </a:lvl8pPr>
            <a:lvl9pPr marL="417208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EDC3-3F7C-4B8B-8791-DA2E08E0A6EB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91E73-C851-41ED-A54F-5718FA769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5"/>
            <a:ext cx="6416040" cy="62485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510" indent="0">
              <a:buNone/>
              <a:defRPr sz="3200"/>
            </a:lvl2pPr>
            <a:lvl3pPr marL="1043020" indent="0">
              <a:buNone/>
              <a:defRPr sz="2700"/>
            </a:lvl3pPr>
            <a:lvl4pPr marL="1564532" indent="0">
              <a:buNone/>
              <a:defRPr sz="2300"/>
            </a:lvl4pPr>
            <a:lvl5pPr marL="2086042" indent="0">
              <a:buNone/>
              <a:defRPr sz="2300"/>
            </a:lvl5pPr>
            <a:lvl6pPr marL="2607552" indent="0">
              <a:buNone/>
              <a:defRPr sz="2300"/>
            </a:lvl6pPr>
            <a:lvl7pPr marL="3129062" indent="0">
              <a:buNone/>
              <a:defRPr sz="2300"/>
            </a:lvl7pPr>
            <a:lvl8pPr marL="3650573" indent="0">
              <a:buNone/>
              <a:defRPr sz="2300"/>
            </a:lvl8pPr>
            <a:lvl9pPr marL="4172084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0"/>
            <a:ext cx="6416040" cy="887397"/>
          </a:xfrm>
        </p:spPr>
        <p:txBody>
          <a:bodyPr/>
          <a:lstStyle>
            <a:lvl1pPr marL="0" indent="0">
              <a:buNone/>
              <a:defRPr sz="1600"/>
            </a:lvl1pPr>
            <a:lvl2pPr marL="521510" indent="0">
              <a:buNone/>
              <a:defRPr sz="1400"/>
            </a:lvl2pPr>
            <a:lvl3pPr marL="1043020" indent="0">
              <a:buNone/>
              <a:defRPr sz="1100"/>
            </a:lvl3pPr>
            <a:lvl4pPr marL="1564532" indent="0">
              <a:buNone/>
              <a:defRPr sz="1000"/>
            </a:lvl4pPr>
            <a:lvl5pPr marL="2086042" indent="0">
              <a:buNone/>
              <a:defRPr sz="1000"/>
            </a:lvl5pPr>
            <a:lvl6pPr marL="2607552" indent="0">
              <a:buNone/>
              <a:defRPr sz="1000"/>
            </a:lvl6pPr>
            <a:lvl7pPr marL="3129062" indent="0">
              <a:buNone/>
              <a:defRPr sz="1000"/>
            </a:lvl7pPr>
            <a:lvl8pPr marL="3650573" indent="0">
              <a:buNone/>
              <a:defRPr sz="1000"/>
            </a:lvl8pPr>
            <a:lvl9pPr marL="417208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663A5-6AB6-43D2-BC90-CEE08A8EDB02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FBA4B-1C99-4E9F-8126-B490FA43C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2" tIns="52152" rIns="104302" bIns="521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2" tIns="52152" rIns="104302" bIns="52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2" tIns="52152" rIns="104302" bIns="52152" rtlCol="0" anchor="ctr"/>
          <a:lstStyle>
            <a:lvl1pPr algn="l" defTabSz="1043020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39CEB1-18A8-43AB-B932-D987C4D24809}" type="datetime1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2" tIns="52152" rIns="104302" bIns="52152" rtlCol="0" anchor="ctr"/>
          <a:lstStyle>
            <a:lvl1pPr algn="ctr" defTabSz="104302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2" tIns="52152" rIns="104302" bIns="52152" rtlCol="0" anchor="ctr"/>
          <a:lstStyle>
            <a:lvl1pPr algn="r" defTabSz="1043020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151994-7C22-431A-8F82-B2AD313A8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ftr="0" dt="0"/>
  <p:txStyles>
    <p:titleStyle>
      <a:lvl1pPr algn="ctr" defTabSz="1042988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308" indent="-260756" algn="l" defTabSz="1043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818" indent="-260756" algn="l" defTabSz="1043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328" indent="-260756" algn="l" defTabSz="1043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839" indent="-260756" algn="l" defTabSz="1043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10" algn="l" defTabSz="1043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20" algn="l" defTabSz="1043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32" algn="l" defTabSz="1043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042" algn="l" defTabSz="1043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552" algn="l" defTabSz="1043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062" algn="l" defTabSz="1043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573" algn="l" defTabSz="1043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084" algn="l" defTabSz="10430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2743" y="1719263"/>
            <a:ext cx="8914720" cy="4333194"/>
          </a:xfrm>
        </p:spPr>
        <p:txBody>
          <a:bodyPr rtlCol="0">
            <a:normAutofit fontScale="90000"/>
          </a:bodyPr>
          <a:lstStyle/>
          <a:p>
            <a:pPr defTabSz="1043020"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i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i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i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i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Большой порт «ВЕРА»</a:t>
            </a:r>
            <a:r>
              <a:rPr lang="ru-RU" sz="53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3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Концепция развития</a:t>
            </a:r>
            <a:br>
              <a:rPr lang="ru-RU" sz="22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Разработчик: </a:t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Научно-проектная компания «</a:t>
            </a:r>
            <a:r>
              <a:rPr lang="ru-RU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МорТрансНииПроект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Российская Федерация, </a:t>
            </a:r>
            <a:br>
              <a:rPr lang="ru-RU" sz="20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Приморский </a:t>
            </a:r>
            <a:r>
              <a:rPr lang="ru-RU" sz="2000" b="1" dirty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край, </a:t>
            </a:r>
            <a:r>
              <a:rPr lang="ru-RU" sz="20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ЗАТО </a:t>
            </a:r>
            <a:r>
              <a:rPr lang="ru-RU" sz="2000" b="1" dirty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 </a:t>
            </a:r>
            <a:r>
              <a:rPr lang="ru-RU" sz="20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Фокино</a:t>
            </a:r>
            <a:br>
              <a:rPr lang="ru-RU" sz="20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2F3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2F34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219075"/>
            <a:ext cx="10110787" cy="1344613"/>
          </a:xfrm>
        </p:spPr>
        <p:txBody>
          <a:bodyPr rtlCol="0">
            <a:normAutofit fontScale="90000"/>
          </a:bodyPr>
          <a:lstStyle/>
          <a:p>
            <a:pPr algn="r" defTabSz="1043020" fontAlgn="auto">
              <a:spcAft>
                <a:spcPts val="0"/>
              </a:spcAft>
              <a:defRPr/>
            </a:pPr>
            <a:r>
              <a:rPr lang="ru-RU" dirty="0" smtClean="0">
                <a:latin typeface="Cambria" panose="02040503050406030204" pitchFamily="18" charset="0"/>
              </a:rPr>
              <a:t>Критерии выбора номенклатуры перспективных грузов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5939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09657" y="6910842"/>
            <a:ext cx="3944484" cy="401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</a:t>
            </a:r>
            <a:fld id="{7E70BF98-9039-4FCE-AC4E-BD3B6A05E4FE}" type="slidenum">
              <a:rPr lang="ru-RU" smtClean="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82625" y="1703388"/>
          <a:ext cx="9675558" cy="5121207"/>
        </p:xfrm>
        <a:graphic>
          <a:graphicData uri="http://schemas.openxmlformats.org/drawingml/2006/table">
            <a:tbl>
              <a:tblPr/>
              <a:tblGrid>
                <a:gridCol w="3002508"/>
                <a:gridCol w="6673050"/>
              </a:tblGrid>
              <a:tr h="1069880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Приглубый</a:t>
                      </a:r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,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открытый </a:t>
                      </a:r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берег</a:t>
                      </a:r>
                      <a:endParaRPr lang="ru-RU" sz="22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Возможность  размещения  причальных  сооружений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 судов  </a:t>
                      </a:r>
                      <a:r>
                        <a:rPr lang="ru-RU" sz="2000" b="1" i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неограниченного </a:t>
                      </a:r>
                      <a:r>
                        <a:rPr lang="ru-RU" sz="20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дедвейта  на  естественных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глубинах и  незащищенной  от  волнения  акватории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238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Значительная 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высота </a:t>
                      </a:r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площадки </a:t>
                      </a:r>
                      <a:endParaRPr lang="ru-RU" sz="22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Целесообразность  создания  специализированных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терминалов  навалочных  </a:t>
                      </a:r>
                      <a:r>
                        <a:rPr lang="ru-RU" sz="2000" b="1" i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20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наливных  грузов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385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</a:t>
                      </a:r>
                      <a:r>
                        <a:rPr lang="ru-RU" sz="22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полубухты</a:t>
                      </a:r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200" b="1" dirty="0" smtClean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районе мыса Голый</a:t>
                      </a:r>
                      <a:endParaRPr lang="ru-RU" sz="22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Возможность создания </a:t>
                      </a:r>
                      <a:r>
                        <a:rPr lang="ru-RU" sz="2000" b="1" i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защищенной акватории </a:t>
                      </a:r>
                      <a:r>
                        <a:rPr lang="ru-RU" sz="20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базы </a:t>
                      </a:r>
                      <a:r>
                        <a:rPr lang="ru-RU" sz="2000" b="1" i="1" dirty="0" err="1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портофлота</a:t>
                      </a:r>
                      <a:r>
                        <a:rPr lang="ru-RU" sz="20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и  </a:t>
                      </a:r>
                      <a:r>
                        <a:rPr lang="ru-RU" sz="2000" b="1" i="1" dirty="0" err="1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морспецподразделения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360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Удаленность от </a:t>
                      </a:r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жилой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застройки  и особо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охраняемых 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территорий</a:t>
                      </a:r>
                      <a:endParaRPr lang="ru-RU" sz="22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Возможность размещения экологически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неблагоприятных  производств и терминалов  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344"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</a:t>
                      </a:r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транспортных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коммуникаций </a:t>
                      </a:r>
                      <a:endParaRPr lang="ru-RU" sz="22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Возможность доставки и отправки грузов всеми видами транспорта 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r" defTabSz="1043020" fontAlgn="auto">
              <a:lnSpc>
                <a:spcPts val="3600"/>
              </a:lnSpc>
              <a:spcAft>
                <a:spcPts val="0"/>
              </a:spcAft>
              <a:defRPr/>
            </a:pPr>
            <a:r>
              <a:rPr lang="ru-RU" sz="3600" dirty="0" smtClean="0"/>
              <a:t>Фактический и прогнозный </a:t>
            </a:r>
            <a:br>
              <a:rPr lang="ru-RU" sz="3600" dirty="0" smtClean="0"/>
            </a:br>
            <a:r>
              <a:rPr lang="ru-RU" sz="3600" dirty="0" smtClean="0"/>
              <a:t>дефицит портовых мощностей ДВ</a:t>
            </a:r>
            <a:br>
              <a:rPr lang="ru-RU" sz="3600" dirty="0" smtClean="0"/>
            </a:br>
            <a:r>
              <a:rPr lang="ru-RU" sz="3600" dirty="0" smtClean="0"/>
              <a:t>по навалочным и наливным грузам</a:t>
            </a:r>
            <a:endParaRPr lang="ru-RU" sz="3600" dirty="0"/>
          </a:p>
        </p:txBody>
      </p:sp>
      <p:sp>
        <p:nvSpPr>
          <p:cNvPr id="6041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248401" y="6921727"/>
            <a:ext cx="4140427" cy="401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  </a:t>
            </a:r>
            <a:fld id="{A900B651-BBFC-40BF-8CB3-B900275B586B}" type="slidenum">
              <a:rPr lang="ru-RU" smtClean="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928688" y="4381500"/>
            <a:ext cx="977900" cy="149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930275" y="5365750"/>
            <a:ext cx="977900" cy="150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946150" y="5681663"/>
            <a:ext cx="977900" cy="150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935038" y="5984875"/>
            <a:ext cx="977900" cy="149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923925" y="6369050"/>
            <a:ext cx="977900" cy="150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941388" y="3998913"/>
            <a:ext cx="979487" cy="149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430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0425" name="Picture 5" descr="D:\ME VIDA\11-РАБОЧАЯ\ВЕРА\МАРКЕТИНГ\4. Маркетинг. Этап 2\2013 г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138" y="1676400"/>
            <a:ext cx="75279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r" defTabSz="1043020" fontAlgn="auto">
              <a:spcAft>
                <a:spcPts val="0"/>
              </a:spcAft>
              <a:defRPr/>
            </a:pPr>
            <a:r>
              <a:rPr lang="ru-RU" dirty="0" smtClean="0"/>
              <a:t>Перспективные терминалы </a:t>
            </a:r>
            <a:br>
              <a:rPr lang="ru-RU" dirty="0" smtClean="0"/>
            </a:br>
            <a:r>
              <a:rPr lang="ru-RU" dirty="0" smtClean="0"/>
              <a:t>Большого порта Вера </a:t>
            </a:r>
            <a:endParaRPr lang="ru-RU" dirty="0"/>
          </a:p>
        </p:txBody>
      </p:sp>
      <p:sp>
        <p:nvSpPr>
          <p:cNvPr id="61442" name="Содержимое 2"/>
          <p:cNvSpPr>
            <a:spLocks noGrp="1"/>
          </p:cNvSpPr>
          <p:nvPr>
            <p:ph idx="1"/>
          </p:nvPr>
        </p:nvSpPr>
        <p:spPr>
          <a:xfrm>
            <a:off x="461963" y="1763713"/>
            <a:ext cx="9937750" cy="4991100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Экспортный  угольный терминал  (проектируемый)</a:t>
            </a:r>
          </a:p>
          <a:p>
            <a:r>
              <a:rPr lang="ru-RU" b="1" dirty="0" smtClean="0"/>
              <a:t>Импортный терминал глинозема</a:t>
            </a:r>
          </a:p>
          <a:p>
            <a:r>
              <a:rPr lang="ru-RU" b="1" dirty="0" smtClean="0"/>
              <a:t>Экспортный терминал сжиженных углеводородов</a:t>
            </a:r>
          </a:p>
          <a:p>
            <a:r>
              <a:rPr lang="ru-RU" b="1" dirty="0" smtClean="0"/>
              <a:t>Экспортно-импортный терминал сыпучих пищевых грузов</a:t>
            </a:r>
            <a:endParaRPr lang="ru-RU" dirty="0" smtClean="0"/>
          </a:p>
          <a:p>
            <a:r>
              <a:rPr lang="ru-RU" b="1" dirty="0" smtClean="0"/>
              <a:t>Импортный терминал пищевых масел</a:t>
            </a:r>
            <a:endParaRPr lang="ru-RU" dirty="0" smtClean="0"/>
          </a:p>
          <a:p>
            <a:r>
              <a:rPr lang="ru-RU" b="1" dirty="0" smtClean="0"/>
              <a:t>База </a:t>
            </a:r>
            <a:r>
              <a:rPr lang="ru-RU" b="1" dirty="0" err="1" smtClean="0"/>
              <a:t>портофлота</a:t>
            </a:r>
            <a:r>
              <a:rPr lang="ru-RU" b="1" dirty="0" smtClean="0"/>
              <a:t>, </a:t>
            </a:r>
            <a:r>
              <a:rPr lang="ru-RU" b="1" dirty="0" err="1" smtClean="0"/>
              <a:t>морспецподразделения</a:t>
            </a:r>
            <a:r>
              <a:rPr lang="ru-RU" b="1" dirty="0" smtClean="0"/>
              <a:t> и комплексного обслуживания  флота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117772" y="6932613"/>
            <a:ext cx="4369027" cy="401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   </a:t>
            </a:r>
            <a:fld id="{933DCE32-7754-4D8F-928B-5244F4A3FBF3}" type="slidenum">
              <a:rPr lang="ru-RU" smtClean="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r" defTabSz="1043020" fontAlgn="auto">
              <a:spcAft>
                <a:spcPts val="0"/>
              </a:spcAft>
              <a:defRPr/>
            </a:pPr>
            <a:r>
              <a:rPr lang="ru-RU" dirty="0" smtClean="0"/>
              <a:t>Схема генерального плана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349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139543" y="6943499"/>
            <a:ext cx="4325484" cy="401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  </a:t>
            </a:r>
            <a:fld id="{DA62B73A-9A71-4056-94EC-F69B6A76242F}" type="slidenum">
              <a:rPr lang="ru-RU" smtClean="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dirty="0"/>
          </a:p>
        </p:txBody>
      </p:sp>
      <p:sp>
        <p:nvSpPr>
          <p:cNvPr id="63492" name="TextBox 4"/>
          <p:cNvSpPr txBox="1">
            <a:spLocks noChangeArrowheads="1"/>
          </p:cNvSpPr>
          <p:nvPr/>
        </p:nvSpPr>
        <p:spPr bwMode="auto">
          <a:xfrm>
            <a:off x="393700" y="2244725"/>
            <a:ext cx="56292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2" tIns="52152" rIns="104302" bIns="52152">
            <a:spAutoFit/>
          </a:bodyPr>
          <a:lstStyle/>
          <a:p>
            <a:pPr marL="195263" indent="-195263">
              <a:spcBef>
                <a:spcPts val="688"/>
              </a:spcBef>
              <a:spcAft>
                <a:spcPts val="688"/>
              </a:spcAft>
              <a:buFont typeface="Wingdings" pitchFamily="2" charset="2"/>
              <a:buChar char="§"/>
            </a:pPr>
            <a:endParaRPr lang="ru-RU" sz="1400">
              <a:solidFill>
                <a:srgbClr val="2F3499"/>
              </a:solidFill>
              <a:cs typeface="Arial" charset="0"/>
            </a:endParaRPr>
          </a:p>
          <a:p>
            <a:pPr marL="195263" indent="-195263">
              <a:spcBef>
                <a:spcPts val="688"/>
              </a:spcBef>
              <a:spcAft>
                <a:spcPts val="688"/>
              </a:spcAft>
              <a:buFont typeface="Wingdings" pitchFamily="2" charset="2"/>
              <a:buChar char="§"/>
            </a:pPr>
            <a:r>
              <a:rPr lang="ru-RU" sz="2000" b="1">
                <a:solidFill>
                  <a:schemeClr val="accent1"/>
                </a:solidFill>
                <a:cs typeface="Arial" charset="0"/>
              </a:rPr>
              <a:t>ГРУЗООБОРОТ               -  33,0 млн. т/год</a:t>
            </a:r>
          </a:p>
          <a:p>
            <a:pPr marL="195263" indent="-195263">
              <a:spcBef>
                <a:spcPts val="688"/>
              </a:spcBef>
              <a:spcAft>
                <a:spcPts val="688"/>
              </a:spcAft>
            </a:pPr>
            <a:r>
              <a:rPr lang="ru-RU" sz="2000">
                <a:solidFill>
                  <a:schemeClr val="accent1"/>
                </a:solidFill>
                <a:cs typeface="Arial" charset="0"/>
              </a:rPr>
              <a:t>   В том числе :</a:t>
            </a:r>
          </a:p>
          <a:p>
            <a:pPr marL="195263" indent="-195263">
              <a:spcBef>
                <a:spcPts val="688"/>
              </a:spcBef>
              <a:spcAft>
                <a:spcPts val="688"/>
              </a:spcAft>
              <a:buFont typeface="Wingdings" pitchFamily="2" charset="2"/>
              <a:buChar char="§"/>
            </a:pPr>
            <a:r>
              <a:rPr lang="ru-RU" sz="2000">
                <a:solidFill>
                  <a:schemeClr val="accent1"/>
                </a:solidFill>
                <a:cs typeface="Arial" charset="0"/>
              </a:rPr>
              <a:t>Уголь (экспорт)                  - 20,0</a:t>
            </a:r>
          </a:p>
          <a:p>
            <a:pPr marL="195263" indent="-195263">
              <a:spcBef>
                <a:spcPts val="688"/>
              </a:spcBef>
              <a:spcAft>
                <a:spcPts val="688"/>
              </a:spcAft>
              <a:buFont typeface="Wingdings" pitchFamily="2" charset="2"/>
              <a:buChar char="§"/>
            </a:pPr>
            <a:r>
              <a:rPr lang="ru-RU" sz="2000">
                <a:solidFill>
                  <a:schemeClr val="accent1"/>
                </a:solidFill>
                <a:cs typeface="Arial" charset="0"/>
              </a:rPr>
              <a:t>Глинозем (импорт)            - 2,5</a:t>
            </a:r>
          </a:p>
          <a:p>
            <a:pPr marL="195263" indent="-195263">
              <a:spcBef>
                <a:spcPts val="688"/>
              </a:spcBef>
              <a:spcAft>
                <a:spcPts val="688"/>
              </a:spcAft>
              <a:buFont typeface="Wingdings" pitchFamily="2" charset="2"/>
              <a:buChar char="§"/>
            </a:pPr>
            <a:r>
              <a:rPr lang="ru-RU" sz="2000">
                <a:solidFill>
                  <a:schemeClr val="accent1"/>
                </a:solidFill>
                <a:cs typeface="Arial" charset="0"/>
              </a:rPr>
              <a:t>СУГ (экспорт)                    - 3,0</a:t>
            </a:r>
          </a:p>
          <a:p>
            <a:pPr marL="195263" indent="-195263">
              <a:spcBef>
                <a:spcPts val="688"/>
              </a:spcBef>
              <a:spcAft>
                <a:spcPts val="688"/>
              </a:spcAft>
              <a:buFont typeface="Wingdings" pitchFamily="2" charset="2"/>
              <a:buChar char="§"/>
            </a:pPr>
            <a:r>
              <a:rPr lang="ru-RU" sz="2000">
                <a:solidFill>
                  <a:schemeClr val="accent1"/>
                </a:solidFill>
                <a:cs typeface="Arial" charset="0"/>
              </a:rPr>
              <a:t> Зерно (экспорт)                - 5,0</a:t>
            </a:r>
          </a:p>
          <a:p>
            <a:pPr marL="195263" indent="-195263">
              <a:spcBef>
                <a:spcPts val="688"/>
              </a:spcBef>
              <a:spcAft>
                <a:spcPts val="688"/>
              </a:spcAft>
              <a:buFont typeface="Wingdings" pitchFamily="2" charset="2"/>
              <a:buChar char="§"/>
            </a:pPr>
            <a:r>
              <a:rPr lang="ru-RU" sz="2000">
                <a:solidFill>
                  <a:schemeClr val="accent1"/>
                </a:solidFill>
                <a:cs typeface="Arial" charset="0"/>
              </a:rPr>
              <a:t>Сахар-сырец (импорт)      - 2,0</a:t>
            </a:r>
          </a:p>
          <a:p>
            <a:pPr marL="195263" indent="-195263">
              <a:spcBef>
                <a:spcPts val="688"/>
              </a:spcBef>
              <a:spcAft>
                <a:spcPts val="688"/>
              </a:spcAft>
              <a:buFont typeface="Wingdings" pitchFamily="2" charset="2"/>
              <a:buChar char="§"/>
            </a:pPr>
            <a:r>
              <a:rPr lang="ru-RU" sz="2000">
                <a:solidFill>
                  <a:schemeClr val="accent1"/>
                </a:solidFill>
                <a:cs typeface="Arial" charset="0"/>
              </a:rPr>
              <a:t>Пищевые масла (импорт) - 0,5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" name="Picture 2" descr="C:\Дима\Рабочая\Порт Вера\Второй этап\Выпуск\Готовое\Презентация\Чертежи для презентации\Презинтация PDF\Приложение 4. Схема размещения терминалов. Вариант 2. М 20 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457" y="1767936"/>
            <a:ext cx="3480330" cy="4990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Терминал глинозема</a:t>
            </a:r>
          </a:p>
        </p:txBody>
      </p:sp>
      <p:sp>
        <p:nvSpPr>
          <p:cNvPr id="6553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433457" y="6921728"/>
            <a:ext cx="4042456" cy="401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 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 </a:t>
            </a:r>
            <a:fld id="{17FFD47F-1963-47FD-A952-D325B7F5C0D9}" type="slidenum">
              <a:rPr lang="ru-RU" smtClean="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C:\Дима\Рабочая\Порт Вера\Второй этап\Выпуск\Готовое\Презентация\Чертежи для презентации\Презинтация PDF\Приложение 6. Схема ГП терминала глинозема (Таб.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21" y="1764243"/>
            <a:ext cx="2963345" cy="4992157"/>
          </a:xfrm>
          <a:prstGeom prst="rect">
            <a:avLst/>
          </a:prstGeom>
          <a:noFill/>
        </p:spPr>
      </p:pic>
      <p:pic>
        <p:nvPicPr>
          <p:cNvPr id="65541" name="Picture 5" descr="C:\Дима\Рабочая\Порт Вера\Второй этап\Выпуск\Готовое\Презентация\Чертежи для презентации\Презинтация PDF\Приложение 6. Схема ГП терминала глинозема (Рис.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6950" y="1765300"/>
            <a:ext cx="6875231" cy="4997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mtClean="0"/>
              <a:t>Терминал СУГ</a:t>
            </a:r>
          </a:p>
        </p:txBody>
      </p:sp>
      <p:sp>
        <p:nvSpPr>
          <p:cNvPr id="6758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5889171" y="6954384"/>
            <a:ext cx="4554084" cy="401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    </a:t>
            </a:r>
            <a:fld id="{FBF9BA3E-DB79-4D53-875D-78A45425D5CB}" type="slidenum">
              <a:rPr lang="ru-RU" smtClean="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Picture 2" descr="C:\Дима\Рабочая\Порт Вера\Второй этап\Выпуск\Готовое\Презентация\Чертежи для презентации\Презинтация PDF\Приложение 8. Схема ГП терминала СУГ (Таб.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760" y="1766888"/>
            <a:ext cx="2578099" cy="5002762"/>
          </a:xfrm>
          <a:prstGeom prst="rect">
            <a:avLst/>
          </a:prstGeom>
          <a:noFill/>
        </p:spPr>
      </p:pic>
      <p:pic>
        <p:nvPicPr>
          <p:cNvPr id="67587" name="Picture 3" descr="C:\Дима\Рабочая\Порт Вера\Второй этап\Выпуск\Готовое\Презентация\Чертежи для презентации\Презинтация PDF\Приложение 8. Схема ГП терминала СУГ (Рис.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1352" y="1768157"/>
            <a:ext cx="4046008" cy="5016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r" defTabSz="1043020" fontAlgn="auto">
              <a:spcAft>
                <a:spcPts val="0"/>
              </a:spcAft>
              <a:defRPr/>
            </a:pPr>
            <a:r>
              <a:rPr lang="ru-RU" dirty="0" smtClean="0"/>
              <a:t>Терминал </a:t>
            </a:r>
            <a:br>
              <a:rPr lang="ru-RU" dirty="0" smtClean="0"/>
            </a:br>
            <a:r>
              <a:rPr lang="ru-RU" dirty="0" smtClean="0"/>
              <a:t>сыпучих пищевых грузов</a:t>
            </a:r>
            <a:endParaRPr lang="ru-RU" dirty="0"/>
          </a:p>
        </p:txBody>
      </p:sp>
      <p:sp>
        <p:nvSpPr>
          <p:cNvPr id="6963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5715000" y="6965270"/>
            <a:ext cx="4695599" cy="401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      </a:t>
            </a:r>
            <a:fld id="{C140A5F6-9395-40E0-BD1B-A039AC318078}" type="slidenum">
              <a:rPr lang="ru-RU" smtClean="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Дима\Рабочая\Порт Вера\Второй этап\Выпуск\Готовое\Презентация\Чертежи для презентации\Презинтация PDF\Приложение 10. Схема ГП терминала сыпучих пищевых грузов (Таб.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698" y="1776094"/>
            <a:ext cx="2402521" cy="4992159"/>
          </a:xfrm>
          <a:prstGeom prst="rect">
            <a:avLst/>
          </a:prstGeom>
          <a:noFill/>
        </p:spPr>
      </p:pic>
      <p:pic>
        <p:nvPicPr>
          <p:cNvPr id="69635" name="Picture 3" descr="C:\Дима\Рабочая\Порт Вера\Второй этап\Выпуск\Готовое\Презентация\Чертежи для презентации\Презинтация PDF\Приложение 10. Схема ГП терминала сыпучих пищевых грузов (Рис.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288" y="1762125"/>
            <a:ext cx="4805361" cy="5016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mtClean="0"/>
              <a:t>Терминал пищевых масел</a:t>
            </a:r>
          </a:p>
        </p:txBody>
      </p:sp>
      <p:sp>
        <p:nvSpPr>
          <p:cNvPr id="7065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335486" y="6965270"/>
            <a:ext cx="4118656" cy="401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  </a:t>
            </a:r>
            <a:fld id="{E07B5BF4-FC97-468E-BF1E-A7C761FFC586}" type="slidenum">
              <a:rPr lang="ru-RU" smtClean="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Picture 2" descr="C:\Дима\Рабочая\Порт Вера\Второй этап\Выпуск\Готовое\Презентация\Чертежи для презентации\Презинтация PDF\Приложение 11. Схема ГП пищевые масла (Таб.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739" y="1749425"/>
            <a:ext cx="3203647" cy="5019675"/>
          </a:xfrm>
          <a:prstGeom prst="rect">
            <a:avLst/>
          </a:prstGeom>
          <a:noFill/>
        </p:spPr>
      </p:pic>
      <p:pic>
        <p:nvPicPr>
          <p:cNvPr id="70659" name="Picture 3" descr="C:\Дима\Рабочая\Порт Вера\Второй этап\Выпуск\Готовое\Презентация\Чертежи для презентации\Презинтация PDF\Приложение 11. Схема ГП пищевые масла (Рис.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451" y="1764529"/>
            <a:ext cx="4797969" cy="5008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r" defTabSz="1043020" fontAlgn="auto">
              <a:spcAft>
                <a:spcPts val="0"/>
              </a:spcAft>
              <a:defRPr/>
            </a:pPr>
            <a:r>
              <a:rPr lang="ru-RU" dirty="0" smtClean="0"/>
              <a:t>База </a:t>
            </a:r>
            <a:r>
              <a:rPr lang="ru-RU" dirty="0" err="1" smtClean="0"/>
              <a:t>портофлота</a:t>
            </a:r>
            <a:r>
              <a:rPr lang="ru-RU" dirty="0" smtClean="0"/>
              <a:t> и </a:t>
            </a:r>
            <a:br>
              <a:rPr lang="ru-RU" dirty="0" smtClean="0"/>
            </a:br>
            <a:r>
              <a:rPr lang="ru-RU" dirty="0" err="1" smtClean="0"/>
              <a:t>морспецподразделения</a:t>
            </a:r>
            <a:endParaRPr lang="ru-RU" dirty="0"/>
          </a:p>
        </p:txBody>
      </p:sp>
      <p:sp>
        <p:nvSpPr>
          <p:cNvPr id="7270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5736772" y="6932613"/>
            <a:ext cx="4717370" cy="401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    </a:t>
            </a:r>
            <a:fld id="{A74CAD5A-CEC0-43A8-A774-C2D43A44B0E5}" type="slidenum">
              <a:rPr lang="ru-RU" smtClean="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C:\Дима\Рабочая\Порт Вера\Второй этап\Выпуск\Готовое\Презентация\Чертежи для презентации\Презинтация PDF\Приложение 12. Схема ГП терминала базы портофлота (Таб.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065" y="1769745"/>
            <a:ext cx="2543175" cy="5010671"/>
          </a:xfrm>
          <a:prstGeom prst="rect">
            <a:avLst/>
          </a:prstGeom>
          <a:noFill/>
        </p:spPr>
      </p:pic>
      <p:pic>
        <p:nvPicPr>
          <p:cNvPr id="71683" name="Picture 3" descr="C:\Дима\Рабочая\Порт Вера\Второй этап\Выпуск\Готовое\Презентация\Чертежи для презентации\Презинтация PDF\Приложение 12. Схема ГП терминала базы портофлота (Рис.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112" y="1765300"/>
            <a:ext cx="4794568" cy="5005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Рисунок 5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13" y="1973263"/>
            <a:ext cx="9533844" cy="4840353"/>
          </a:xfrm>
          <a:prstGeom prst="rect">
            <a:avLst/>
          </a:prstGeom>
          <a:noFill/>
          <a:ln w="19050">
            <a:solidFill>
              <a:srgbClr val="2F3499"/>
            </a:solidFill>
            <a:miter lim="800000"/>
            <a:headEnd/>
            <a:tailEnd/>
          </a:ln>
        </p:spPr>
      </p:pic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534988" y="219075"/>
            <a:ext cx="9826625" cy="1344613"/>
          </a:xfrm>
        </p:spPr>
        <p:txBody>
          <a:bodyPr/>
          <a:lstStyle/>
          <a:p>
            <a:pPr algn="r"/>
            <a:r>
              <a:rPr lang="ru-RU" dirty="0" smtClean="0">
                <a:latin typeface="Cambria" pitchFamily="18" charset="0"/>
              </a:rPr>
              <a:t>Услуги Большого порта Вера</a:t>
            </a:r>
            <a:endParaRPr lang="ru-RU" dirty="0" smtClean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302829" y="6910841"/>
            <a:ext cx="4216627" cy="401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   </a:t>
            </a:r>
            <a:fld id="{41C5EAA8-D030-46DD-8591-8AD6E41E5A99}" type="slidenum">
              <a:rPr lang="ru-RU" smtClean="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8150" y="1895475"/>
            <a:ext cx="5118100" cy="1057275"/>
          </a:xfrm>
          <a:prstGeom prst="rect">
            <a:avLst/>
          </a:prstGeom>
          <a:noFill/>
        </p:spPr>
        <p:txBody>
          <a:bodyPr lIns="104302" tIns="52152" rIns="104302" bIns="52152">
            <a:spAutoFit/>
          </a:bodyPr>
          <a:lstStyle/>
          <a:p>
            <a:pPr marL="195566" indent="-195566" defTabSz="1043020" fontAlgn="auto">
              <a:spcBef>
                <a:spcPts val="684"/>
              </a:spcBef>
              <a:spcAft>
                <a:spcPts val="684"/>
              </a:spcAft>
              <a:buFont typeface="Wingdings" panose="05000000000000000000" pitchFamily="2" charset="2"/>
              <a:buChar char="§"/>
              <a:defRPr/>
            </a:pPr>
            <a:endParaRPr lang="ru-RU" sz="1400" dirty="0">
              <a:solidFill>
                <a:srgbClr val="2F3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430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430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74757" name="Содержимое 4"/>
          <p:cNvSpPr>
            <a:spLocks noGrp="1"/>
          </p:cNvSpPr>
          <p:nvPr>
            <p:ph idx="1"/>
          </p:nvPr>
        </p:nvSpPr>
        <p:spPr>
          <a:xfrm>
            <a:off x="559935" y="2090057"/>
            <a:ext cx="9574666" cy="4316413"/>
          </a:xfrm>
        </p:spPr>
        <p:txBody>
          <a:bodyPr/>
          <a:lstStyle/>
          <a:p>
            <a:r>
              <a:rPr lang="ru-RU" dirty="0" smtClean="0"/>
              <a:t>Прием/отправка грузов сухопутным транспортом;</a:t>
            </a:r>
          </a:p>
          <a:p>
            <a:r>
              <a:rPr lang="ru-RU" dirty="0" smtClean="0"/>
              <a:t>Перевалка грузов: судно-берег/берег-судно; </a:t>
            </a:r>
          </a:p>
          <a:p>
            <a:r>
              <a:rPr lang="ru-RU" dirty="0" smtClean="0"/>
              <a:t>Хранение грузов;</a:t>
            </a:r>
          </a:p>
          <a:p>
            <a:r>
              <a:rPr lang="ru-RU" dirty="0" smtClean="0"/>
              <a:t>Складские операции;</a:t>
            </a:r>
          </a:p>
          <a:p>
            <a:r>
              <a:rPr lang="ru-RU" dirty="0" smtClean="0"/>
              <a:t>Комплексное обслуживание судов;</a:t>
            </a:r>
          </a:p>
          <a:p>
            <a:r>
              <a:rPr lang="ru-RU" dirty="0" smtClean="0"/>
              <a:t>Сюрвейерское, транспортно-экспедиционное обслуживание и таможенное оформление грузов;</a:t>
            </a:r>
          </a:p>
          <a:p>
            <a:r>
              <a:rPr lang="ru-RU" dirty="0" smtClean="0"/>
              <a:t>Оформление карантинных сертификатов, ветеринарных разрешений и прочих сопроводительных документов. 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534988" y="204788"/>
            <a:ext cx="9832975" cy="1358900"/>
          </a:xfrm>
        </p:spPr>
        <p:txBody>
          <a:bodyPr/>
          <a:lstStyle/>
          <a:p>
            <a:pPr algn="r"/>
            <a:r>
              <a:rPr lang="ru-RU" smtClean="0">
                <a:latin typeface="Cambria" pitchFamily="18" charset="0"/>
              </a:rPr>
              <a:t>Общие сведения</a:t>
            </a:r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61963" y="1763713"/>
            <a:ext cx="9937750" cy="4991100"/>
          </a:xfrm>
          <a:ln w="19050">
            <a:solidFill>
              <a:srgbClr val="2F3499"/>
            </a:solidFill>
          </a:ln>
        </p:spPr>
        <p:txBody>
          <a:bodyPr/>
          <a:lstStyle/>
          <a:p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96743" y="6954384"/>
            <a:ext cx="3759428" cy="401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НПК «</a:t>
            </a:r>
            <a:r>
              <a:rPr lang="ru-RU" dirty="0" err="1" smtClean="0"/>
              <a:t>МорТрансНииПроект</a:t>
            </a:r>
            <a:r>
              <a:rPr lang="ru-RU" dirty="0" smtClean="0"/>
              <a:t>»        </a:t>
            </a:r>
            <a:fld id="{48DAE820-7A44-41F1-A39B-3A472844ED99}" type="slidenum">
              <a:rPr lang="ru-RU" smtClean="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/>
          </a:p>
        </p:txBody>
      </p:sp>
      <p:pic>
        <p:nvPicPr>
          <p:cNvPr id="15364" name="Рисунок 4"/>
          <p:cNvPicPr>
            <a:picLocks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8" y="1795463"/>
            <a:ext cx="9864725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Содержимое 4"/>
          <p:cNvSpPr txBox="1">
            <a:spLocks/>
          </p:cNvSpPr>
          <p:nvPr/>
        </p:nvSpPr>
        <p:spPr bwMode="auto">
          <a:xfrm>
            <a:off x="1023938" y="2047875"/>
            <a:ext cx="89662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2" tIns="52152" rIns="104302" bIns="52152"/>
          <a:lstStyle/>
          <a:p>
            <a:pPr marL="390525" indent="-390525">
              <a:spcBef>
                <a:spcPct val="20000"/>
              </a:spcBef>
            </a:pPr>
            <a:endParaRPr lang="ru-RU" sz="2700">
              <a:solidFill>
                <a:srgbClr val="2F3499"/>
              </a:solidFill>
              <a:latin typeface="Calibri" pitchFamily="34" charset="0"/>
            </a:endParaRPr>
          </a:p>
        </p:txBody>
      </p:sp>
      <p:sp>
        <p:nvSpPr>
          <p:cNvPr id="15366" name="Содержимое 4"/>
          <p:cNvSpPr txBox="1">
            <a:spLocks/>
          </p:cNvSpPr>
          <p:nvPr/>
        </p:nvSpPr>
        <p:spPr bwMode="auto">
          <a:xfrm>
            <a:off x="558800" y="1951038"/>
            <a:ext cx="9567863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2" tIns="52152" rIns="104302" bIns="52152"/>
          <a:lstStyle/>
          <a:p>
            <a:pPr marL="390525" indent="-390525">
              <a:lnSpc>
                <a:spcPts val="2600"/>
              </a:lnSpc>
              <a:spcBef>
                <a:spcPct val="20000"/>
              </a:spcBef>
            </a:pPr>
            <a:r>
              <a:rPr lang="ru-RU" sz="2700" b="1" dirty="0" smtClean="0">
                <a:solidFill>
                  <a:srgbClr val="2F3499"/>
                </a:solidFill>
                <a:latin typeface="Calibri" pitchFamily="34" charset="0"/>
              </a:rPr>
              <a:t>Большой </a:t>
            </a:r>
            <a:r>
              <a:rPr lang="ru-RU" sz="2700" b="1" dirty="0">
                <a:solidFill>
                  <a:srgbClr val="2F3499"/>
                </a:solidFill>
                <a:latin typeface="Calibri" pitchFamily="34" charset="0"/>
              </a:rPr>
              <a:t>порт «ВЕРА» - Специализированный порт </a:t>
            </a:r>
            <a:r>
              <a:rPr lang="en-US" sz="2700" b="1" dirty="0">
                <a:solidFill>
                  <a:srgbClr val="2F3499"/>
                </a:solidFill>
                <a:latin typeface="Calibri" pitchFamily="34" charset="0"/>
              </a:rPr>
              <a:t>XXI</a:t>
            </a:r>
            <a:r>
              <a:rPr lang="ru-RU" sz="2700" b="1" dirty="0">
                <a:solidFill>
                  <a:srgbClr val="2F3499"/>
                </a:solidFill>
                <a:latin typeface="Calibri" pitchFamily="34" charset="0"/>
              </a:rPr>
              <a:t> века  </a:t>
            </a:r>
          </a:p>
          <a:p>
            <a:pPr marL="390525" indent="-390525">
              <a:lnSpc>
                <a:spcPts val="2600"/>
              </a:lnSpc>
              <a:spcBef>
                <a:spcPct val="20000"/>
              </a:spcBef>
            </a:pPr>
            <a:r>
              <a:rPr lang="ru-RU" sz="2700" b="1" dirty="0">
                <a:solidFill>
                  <a:srgbClr val="2F3499"/>
                </a:solidFill>
                <a:latin typeface="Calibri" pitchFamily="34" charset="0"/>
              </a:rPr>
              <a:t>                                               </a:t>
            </a:r>
            <a:r>
              <a:rPr lang="en-US" sz="2700" b="1" dirty="0">
                <a:solidFill>
                  <a:srgbClr val="2F3499"/>
                </a:solidFill>
                <a:latin typeface="Calibri" pitchFamily="34" charset="0"/>
              </a:rPr>
              <a:t> </a:t>
            </a:r>
            <a:r>
              <a:rPr lang="ru-RU" sz="2700" b="1" dirty="0">
                <a:solidFill>
                  <a:srgbClr val="2F3499"/>
                </a:solidFill>
                <a:latin typeface="Calibri" pitchFamily="34" charset="0"/>
              </a:rPr>
              <a:t>(навалочные и наливные грузы)  </a:t>
            </a:r>
          </a:p>
          <a:p>
            <a:pPr marL="390525" indent="-390525">
              <a:lnSpc>
                <a:spcPts val="2600"/>
              </a:lnSpc>
              <a:spcBef>
                <a:spcPct val="20000"/>
              </a:spcBef>
            </a:pPr>
            <a:endParaRPr lang="ru-RU" sz="2700" b="1" dirty="0">
              <a:solidFill>
                <a:srgbClr val="2F3499"/>
              </a:solidFill>
              <a:latin typeface="Calibri" pitchFamily="34" charset="0"/>
            </a:endParaRPr>
          </a:p>
          <a:p>
            <a:pPr marL="390525" indent="-390525">
              <a:lnSpc>
                <a:spcPts val="2600"/>
              </a:lnSpc>
              <a:spcBef>
                <a:spcPct val="20000"/>
              </a:spcBef>
            </a:pPr>
            <a:r>
              <a:rPr lang="ru-RU" sz="2700" b="1" dirty="0">
                <a:solidFill>
                  <a:srgbClr val="2F3499"/>
                </a:solidFill>
                <a:latin typeface="Calibri" pitchFamily="34" charset="0"/>
              </a:rPr>
              <a:t>Расположение порта      - Мыс Открытый </a:t>
            </a:r>
          </a:p>
          <a:p>
            <a:pPr marL="390525" indent="-390525">
              <a:lnSpc>
                <a:spcPts val="2600"/>
              </a:lnSpc>
              <a:spcBef>
                <a:spcPct val="20000"/>
              </a:spcBef>
            </a:pPr>
            <a:r>
              <a:rPr lang="ru-RU" sz="2700" b="1" dirty="0">
                <a:solidFill>
                  <a:srgbClr val="2F3499"/>
                </a:solidFill>
                <a:latin typeface="Calibri" pitchFamily="34" charset="0"/>
              </a:rPr>
              <a:t>                                           </a:t>
            </a:r>
            <a:r>
              <a:rPr lang="en-US" sz="2700" b="1" dirty="0">
                <a:solidFill>
                  <a:srgbClr val="2F3499"/>
                </a:solidFill>
                <a:latin typeface="Calibri" pitchFamily="34" charset="0"/>
              </a:rPr>
              <a:t> </a:t>
            </a:r>
            <a:r>
              <a:rPr lang="ru-RU" sz="2700" b="1" dirty="0">
                <a:solidFill>
                  <a:srgbClr val="2F3499"/>
                </a:solidFill>
                <a:latin typeface="Calibri" pitchFamily="34" charset="0"/>
              </a:rPr>
              <a:t>    (Японское море, Уссурийский залив);</a:t>
            </a:r>
          </a:p>
          <a:p>
            <a:pPr marL="390525" indent="-390525">
              <a:lnSpc>
                <a:spcPts val="2600"/>
              </a:lnSpc>
              <a:spcBef>
                <a:spcPct val="20000"/>
              </a:spcBef>
            </a:pPr>
            <a:r>
              <a:rPr lang="ru-RU" sz="2700" b="1" dirty="0">
                <a:solidFill>
                  <a:srgbClr val="2F3499"/>
                </a:solidFill>
                <a:latin typeface="Calibri" pitchFamily="34" charset="0"/>
              </a:rPr>
              <a:t>     </a:t>
            </a:r>
          </a:p>
          <a:p>
            <a:pPr marL="390525" indent="-390525">
              <a:lnSpc>
                <a:spcPts val="2600"/>
              </a:lnSpc>
              <a:spcBef>
                <a:spcPct val="20000"/>
              </a:spcBef>
            </a:pPr>
            <a:r>
              <a:rPr lang="ru-RU" sz="2700" b="1" dirty="0">
                <a:solidFill>
                  <a:srgbClr val="2F3499"/>
                </a:solidFill>
                <a:latin typeface="Calibri" pitchFamily="34" charset="0"/>
              </a:rPr>
              <a:t>Причалы порта                - Открытая глубоководная акватория;</a:t>
            </a:r>
            <a:endParaRPr lang="en-US" sz="2700" b="1" dirty="0">
              <a:solidFill>
                <a:srgbClr val="2F3499"/>
              </a:solidFill>
              <a:latin typeface="Calibri" pitchFamily="34" charset="0"/>
            </a:endParaRPr>
          </a:p>
          <a:p>
            <a:pPr marL="390525" indent="-390525">
              <a:lnSpc>
                <a:spcPts val="2600"/>
              </a:lnSpc>
              <a:spcBef>
                <a:spcPct val="20000"/>
              </a:spcBef>
            </a:pPr>
            <a:endParaRPr lang="ru-RU" sz="2700" b="1" dirty="0">
              <a:solidFill>
                <a:srgbClr val="2F3499"/>
              </a:solidFill>
              <a:latin typeface="Calibri" pitchFamily="34" charset="0"/>
            </a:endParaRPr>
          </a:p>
          <a:p>
            <a:pPr marL="390525" indent="-390525">
              <a:lnSpc>
                <a:spcPts val="2600"/>
              </a:lnSpc>
              <a:spcBef>
                <a:spcPct val="20000"/>
              </a:spcBef>
            </a:pPr>
            <a:r>
              <a:rPr lang="ru-RU" sz="2700" b="1" dirty="0" smtClean="0">
                <a:solidFill>
                  <a:srgbClr val="2F3499"/>
                </a:solidFill>
                <a:latin typeface="Calibri" pitchFamily="34" charset="0"/>
              </a:rPr>
              <a:t>Большой порт </a:t>
            </a:r>
            <a:r>
              <a:rPr lang="ru-RU" sz="2700" b="1" dirty="0">
                <a:solidFill>
                  <a:srgbClr val="2F3499"/>
                </a:solidFill>
                <a:latin typeface="Calibri" pitchFamily="34" charset="0"/>
              </a:rPr>
              <a:t>«ВЕРА» - Открытая дверь в международную</a:t>
            </a:r>
          </a:p>
          <a:p>
            <a:pPr marL="390525" indent="-390525">
              <a:lnSpc>
                <a:spcPts val="2600"/>
              </a:lnSpc>
              <a:spcBef>
                <a:spcPct val="20000"/>
              </a:spcBef>
            </a:pPr>
            <a:r>
              <a:rPr lang="ru-RU" sz="2700" b="1" dirty="0">
                <a:solidFill>
                  <a:srgbClr val="2F3499"/>
                </a:solidFill>
                <a:latin typeface="Calibri" pitchFamily="34" charset="0"/>
              </a:rPr>
              <a:t>                                                экономическую интеграцию</a:t>
            </a:r>
          </a:p>
          <a:p>
            <a:pPr marL="390525" indent="-390525">
              <a:lnSpc>
                <a:spcPts val="2600"/>
              </a:lnSpc>
              <a:spcBef>
                <a:spcPct val="20000"/>
              </a:spcBef>
            </a:pPr>
            <a:endParaRPr lang="ru-RU" sz="2700" dirty="0">
              <a:solidFill>
                <a:srgbClr val="2F3499"/>
              </a:solidFill>
              <a:latin typeface="Calibri" pitchFamily="34" charset="0"/>
            </a:endParaRPr>
          </a:p>
          <a:p>
            <a:pPr marL="390525" indent="-390525">
              <a:lnSpc>
                <a:spcPts val="2600"/>
              </a:lnSpc>
              <a:spcBef>
                <a:spcPct val="20000"/>
              </a:spcBef>
            </a:pPr>
            <a:endParaRPr lang="ru-RU" sz="2700" dirty="0">
              <a:solidFill>
                <a:srgbClr val="2F3499"/>
              </a:solidFill>
              <a:latin typeface="Calibri" pitchFamily="34" charset="0"/>
            </a:endParaRPr>
          </a:p>
          <a:p>
            <a:pPr marL="390525" indent="-390525">
              <a:lnSpc>
                <a:spcPts val="2600"/>
              </a:lnSpc>
              <a:spcBef>
                <a:spcPct val="20000"/>
              </a:spcBef>
            </a:pPr>
            <a:r>
              <a:rPr lang="ru-RU" sz="2700" dirty="0">
                <a:solidFill>
                  <a:srgbClr val="2F3499"/>
                </a:solidFill>
                <a:latin typeface="Calibri" pitchFamily="34" charset="0"/>
              </a:rPr>
              <a:t>  </a:t>
            </a:r>
          </a:p>
          <a:p>
            <a:pPr marL="390525" indent="-390525">
              <a:spcBef>
                <a:spcPct val="20000"/>
              </a:spcBef>
            </a:pPr>
            <a:endParaRPr lang="ru-RU" sz="2700" dirty="0">
              <a:solidFill>
                <a:srgbClr val="2F3499"/>
              </a:solidFill>
              <a:latin typeface="Calibri" pitchFamily="34" charset="0"/>
            </a:endParaRPr>
          </a:p>
          <a:p>
            <a:pPr marL="390525" indent="-390525">
              <a:spcBef>
                <a:spcPct val="20000"/>
              </a:spcBef>
            </a:pPr>
            <a:endParaRPr lang="ru-RU" sz="2700" dirty="0">
              <a:solidFill>
                <a:srgbClr val="2F34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057501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Потребность в обеспечении 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latin typeface="Cambria" pitchFamily="18" charset="0"/>
              </a:rPr>
              <a:t>ресурсами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1077" y="2090285"/>
          <a:ext cx="9937752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92"/>
                <a:gridCol w="1656292"/>
                <a:gridCol w="1798939"/>
                <a:gridCol w="1513645"/>
                <a:gridCol w="1656292"/>
                <a:gridCol w="1656292"/>
              </a:tblGrid>
              <a:tr h="741680"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Терминал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Численность персонала, чел.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Электроэнергия, ГВт*ч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Вода,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тыс. м</a:t>
                      </a:r>
                      <a:r>
                        <a:rPr lang="ru-RU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Газ, </a:t>
                      </a: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 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Дизтопливо, </a:t>
                      </a:r>
                    </a:p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Угольный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634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65,1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64,8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3,6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493,0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Глинозём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211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11,3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29,7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25,0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СУГ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262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18,5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23,2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15,3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10,0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Пищевые грузы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192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7,7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11,2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27,1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22,0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Пищевые масла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288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33,2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23,8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35,6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35,0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База </a:t>
                      </a:r>
                      <a:r>
                        <a:rPr lang="ru-RU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портофлота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587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8,9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40,4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82,7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71,0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54610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2174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143,4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174,7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194,0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656,0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008914" y="6932613"/>
            <a:ext cx="4434342" cy="401637"/>
          </a:xfrm>
        </p:spPr>
        <p:txBody>
          <a:bodyPr/>
          <a:lstStyle/>
          <a:p>
            <a:pPr>
              <a:defRPr/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  </a:t>
            </a:r>
            <a:fld id="{3C7A591C-8BF2-44BA-95D8-66A486625C0F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Cambria" pitchFamily="18" charset="0"/>
              </a:rPr>
              <a:t>Стоимость строительства, </a:t>
            </a:r>
            <a:br>
              <a:rPr lang="ru-RU" dirty="0" smtClean="0">
                <a:latin typeface="Cambria" pitchFamily="18" charset="0"/>
              </a:rPr>
            </a:br>
            <a:r>
              <a:rPr lang="ru-RU" sz="3600" dirty="0" smtClean="0">
                <a:latin typeface="Cambria" pitchFamily="18" charset="0"/>
              </a:rPr>
              <a:t>млрд. руб.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83733" y="2188029"/>
          <a:ext cx="9937750" cy="4339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723"/>
                <a:gridCol w="1835377"/>
                <a:gridCol w="1987550"/>
                <a:gridCol w="1987550"/>
                <a:gridCol w="1987550"/>
              </a:tblGrid>
              <a:tr h="1138873"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Терминал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Строительно-монтажные работы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Оборудование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Прочие  затраты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Угольный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10,9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8,5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2,5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21, 9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Глинозём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4,3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7,6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0955" algn="just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СУГ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6,5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4,6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3,1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14,2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Пищевые грузы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2,4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2,2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5,2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Пищевые масла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6,4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9,1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База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портофлота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1,9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0,7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5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3,2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61,2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030686" y="6932613"/>
            <a:ext cx="4434342" cy="401637"/>
          </a:xfrm>
        </p:spPr>
        <p:txBody>
          <a:bodyPr/>
          <a:lstStyle/>
          <a:p>
            <a:pPr>
              <a:defRPr/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    </a:t>
            </a:r>
            <a:fld id="{3C7A591C-8BF2-44BA-95D8-66A486625C0F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139927"/>
            <a:ext cx="9623425" cy="126047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Экономический и </a:t>
            </a:r>
            <a:br>
              <a:rPr lang="ru-RU" dirty="0" smtClean="0"/>
            </a:br>
            <a:r>
              <a:rPr lang="ru-RU" dirty="0" smtClean="0"/>
              <a:t>социальный эффект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удовлетворение потребности регионов Восточной Сибири в торговле и транспорте;</a:t>
            </a:r>
          </a:p>
          <a:p>
            <a:r>
              <a:rPr lang="ru-RU" dirty="0" smtClean="0"/>
              <a:t>обеспечение занятости населения;</a:t>
            </a:r>
          </a:p>
          <a:p>
            <a:r>
              <a:rPr lang="ru-RU" dirty="0" smtClean="0"/>
              <a:t>укрепление отраслевого кадрового потенциала;</a:t>
            </a:r>
          </a:p>
          <a:p>
            <a:r>
              <a:rPr lang="ru-RU" dirty="0" smtClean="0"/>
              <a:t>увеличение грузооборота портов ДВ на 33 млн. тонн в год;</a:t>
            </a:r>
          </a:p>
          <a:p>
            <a:r>
              <a:rPr lang="ru-RU" smtClean="0"/>
              <a:t>повышение </a:t>
            </a:r>
            <a:r>
              <a:rPr lang="ru-RU" dirty="0" smtClean="0"/>
              <a:t>инновационной деятельности морских портов.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27915" y="6921727"/>
            <a:ext cx="4793570" cy="401637"/>
          </a:xfrm>
        </p:spPr>
        <p:txBody>
          <a:bodyPr/>
          <a:lstStyle/>
          <a:p>
            <a:pPr>
              <a:defRPr/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  </a:t>
            </a:r>
            <a:fld id="{3C7A591C-8BF2-44BA-95D8-66A486625C0F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Рисунок 5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75" y="1609725"/>
            <a:ext cx="9894888" cy="5024438"/>
          </a:xfrm>
          <a:prstGeom prst="rect">
            <a:avLst/>
          </a:prstGeom>
          <a:noFill/>
          <a:ln w="19050">
            <a:solidFill>
              <a:srgbClr val="2F3499"/>
            </a:solidFill>
            <a:miter lim="800000"/>
            <a:headEnd/>
            <a:tailEnd/>
          </a:ln>
        </p:spPr>
      </p:pic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534988" y="219075"/>
            <a:ext cx="9826625" cy="1344613"/>
          </a:xfrm>
        </p:spPr>
        <p:txBody>
          <a:bodyPr/>
          <a:lstStyle/>
          <a:p>
            <a:pPr algn="r"/>
            <a:r>
              <a:rPr lang="ru-RU" b="1" smtClean="0"/>
              <a:t>SWOT – анализ</a:t>
            </a:r>
            <a:endParaRPr lang="ru-RU" smtClean="0"/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5540829" y="6983866"/>
            <a:ext cx="4942567" cy="4032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      </a:t>
            </a:r>
            <a:fld id="{289DDA39-3A49-41E8-9B58-0BC73B086782}" type="slidenum">
              <a:rPr lang="ru-RU" smtClean="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8150" y="1895475"/>
            <a:ext cx="5118100" cy="1057275"/>
          </a:xfrm>
          <a:prstGeom prst="rect">
            <a:avLst/>
          </a:prstGeom>
          <a:noFill/>
        </p:spPr>
        <p:txBody>
          <a:bodyPr lIns="104302" tIns="52152" rIns="104302" bIns="52152">
            <a:spAutoFit/>
          </a:bodyPr>
          <a:lstStyle/>
          <a:p>
            <a:pPr marL="195566" indent="-195566" defTabSz="1043020" fontAlgn="auto">
              <a:spcBef>
                <a:spcPts val="684"/>
              </a:spcBef>
              <a:spcAft>
                <a:spcPts val="684"/>
              </a:spcAft>
              <a:buFont typeface="Wingdings" panose="05000000000000000000" pitchFamily="2" charset="2"/>
              <a:buChar char="§"/>
              <a:defRPr/>
            </a:pPr>
            <a:endParaRPr lang="ru-RU" sz="1400" dirty="0">
              <a:solidFill>
                <a:srgbClr val="2F3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430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430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75781" name="Содержимое 4"/>
          <p:cNvSpPr>
            <a:spLocks noGrp="1"/>
          </p:cNvSpPr>
          <p:nvPr>
            <p:ph idx="1"/>
          </p:nvPr>
        </p:nvSpPr>
        <p:spPr>
          <a:xfrm>
            <a:off x="525463" y="1679575"/>
            <a:ext cx="2674937" cy="1252538"/>
          </a:xfrm>
        </p:spPr>
        <p:txBody>
          <a:bodyPr/>
          <a:lstStyle/>
          <a:p>
            <a:pPr algn="just">
              <a:lnSpc>
                <a:spcPts val="2400"/>
              </a:lnSpc>
              <a:spcBef>
                <a:spcPct val="0"/>
              </a:spcBef>
              <a:buFont typeface="Arial" charset="0"/>
              <a:buNone/>
            </a:pPr>
            <a:r>
              <a:rPr lang="ru-RU" sz="2800" b="1" dirty="0" smtClean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Преимущества</a:t>
            </a:r>
          </a:p>
          <a:p>
            <a:pPr algn="just">
              <a:lnSpc>
                <a:spcPts val="2400"/>
              </a:lnSpc>
              <a:spcBef>
                <a:spcPct val="0"/>
              </a:spcBef>
              <a:buFont typeface="Arial" charset="0"/>
              <a:buNone/>
            </a:pPr>
            <a:r>
              <a:rPr lang="ru-RU" sz="2800" b="1" dirty="0" smtClean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>
              <a:buFont typeface="Arial" charset="0"/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75782" name="Содержимое 4"/>
          <p:cNvSpPr txBox="1">
            <a:spLocks/>
          </p:cNvSpPr>
          <p:nvPr/>
        </p:nvSpPr>
        <p:spPr bwMode="auto">
          <a:xfrm>
            <a:off x="5407025" y="2241550"/>
            <a:ext cx="44878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2" tIns="52152" rIns="104302" bIns="52152"/>
          <a:lstStyle/>
          <a:p>
            <a:pPr marL="390525" indent="-390525">
              <a:spcBef>
                <a:spcPct val="20000"/>
              </a:spcBef>
              <a:buFont typeface="Arial" charset="0"/>
              <a:buChar char="•"/>
            </a:pPr>
            <a:endParaRPr lang="ru-RU" sz="2700">
              <a:solidFill>
                <a:srgbClr val="2F3499"/>
              </a:solidFill>
              <a:latin typeface="Calibri" pitchFamily="34" charset="0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3357563" y="1674813"/>
            <a:ext cx="7046912" cy="1887537"/>
          </a:xfrm>
          <a:prstGeom prst="rect">
            <a:avLst/>
          </a:prstGeom>
        </p:spPr>
        <p:txBody>
          <a:bodyPr lIns="104302" tIns="52152" rIns="104302" bIns="52152">
            <a:normAutofit fontScale="25000" lnSpcReduction="20000"/>
          </a:bodyPr>
          <a:lstStyle/>
          <a:p>
            <a:pPr>
              <a:lnSpc>
                <a:spcPts val="1800"/>
              </a:lnSpc>
            </a:pPr>
            <a:r>
              <a:rPr lang="ru-RU" sz="8000" b="1" dirty="0" smtClean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0" b="1" i="1" dirty="0" smtClean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высокопроизводительные </a:t>
            </a:r>
            <a:r>
              <a:rPr lang="ru-RU" sz="80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специализированные  </a:t>
            </a:r>
          </a:p>
          <a:p>
            <a:pPr>
              <a:lnSpc>
                <a:spcPts val="1800"/>
              </a:lnSpc>
            </a:pPr>
            <a:r>
              <a:rPr lang="ru-RU" sz="80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  терминалы; </a:t>
            </a:r>
          </a:p>
          <a:p>
            <a:pPr>
              <a:lnSpc>
                <a:spcPts val="1800"/>
              </a:lnSpc>
            </a:pPr>
            <a:r>
              <a:rPr lang="ru-RU" sz="80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- примыкание железнодорожной инфраструктуры;</a:t>
            </a:r>
          </a:p>
          <a:p>
            <a:pPr>
              <a:lnSpc>
                <a:spcPts val="1800"/>
              </a:lnSpc>
            </a:pPr>
            <a:r>
              <a:rPr lang="ru-RU" sz="80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- естественные глубины акватории;</a:t>
            </a:r>
          </a:p>
          <a:p>
            <a:pPr>
              <a:lnSpc>
                <a:spcPts val="1800"/>
              </a:lnSpc>
            </a:pPr>
            <a:r>
              <a:rPr lang="ru-RU" sz="80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- отсутствие рекреационных зон и жилых застроек;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ru-RU" sz="80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 наличие трудовых ресурсов;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ru-RU" sz="80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 минимальные вложения в объекты социальной </a:t>
            </a:r>
          </a:p>
          <a:p>
            <a:pPr>
              <a:lnSpc>
                <a:spcPts val="1800"/>
              </a:lnSpc>
            </a:pPr>
            <a:r>
              <a:rPr lang="ru-RU" sz="80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i="1" dirty="0" smtClean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инфраструктуры.</a:t>
            </a:r>
            <a:endParaRPr lang="ru-RU" sz="8000" b="1" i="1" dirty="0">
              <a:solidFill>
                <a:srgbClr val="304FA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700" dirty="0">
              <a:solidFill>
                <a:srgbClr val="2F3499"/>
              </a:solidFill>
              <a:latin typeface="Calibri" pitchFamily="34" charset="0"/>
            </a:endParaRPr>
          </a:p>
        </p:txBody>
      </p:sp>
      <p:sp>
        <p:nvSpPr>
          <p:cNvPr id="75784" name="Содержимое 4"/>
          <p:cNvSpPr txBox="1">
            <a:spLocks/>
          </p:cNvSpPr>
          <p:nvPr/>
        </p:nvSpPr>
        <p:spPr bwMode="auto">
          <a:xfrm>
            <a:off x="568325" y="3644900"/>
            <a:ext cx="2500313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2" tIns="52152" rIns="104302" bIns="52152"/>
          <a:lstStyle/>
          <a:p>
            <a:pPr marL="390525" indent="-390525" algn="just">
              <a:lnSpc>
                <a:spcPts val="2400"/>
              </a:lnSpc>
              <a:buFont typeface="Arial" charset="0"/>
              <a:buNone/>
            </a:pPr>
            <a:r>
              <a:rPr lang="ru-RU" sz="2800" b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Недостатки</a:t>
            </a:r>
          </a:p>
          <a:p>
            <a:pPr marL="390525" indent="-390525" algn="just">
              <a:lnSpc>
                <a:spcPts val="2400"/>
              </a:lnSpc>
              <a:buFont typeface="Arial" charset="0"/>
              <a:buNone/>
            </a:pPr>
            <a:r>
              <a:rPr lang="ru-RU" sz="2800" b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marL="390525" indent="-390525">
              <a:spcBef>
                <a:spcPct val="20000"/>
              </a:spcBef>
              <a:buFont typeface="Arial" charset="0"/>
              <a:buNone/>
            </a:pPr>
            <a:endParaRPr lang="ru-RU" sz="2700" dirty="0">
              <a:solidFill>
                <a:srgbClr val="2F3499"/>
              </a:solidFill>
              <a:latin typeface="Calibri" pitchFamily="34" charset="0"/>
            </a:endParaRPr>
          </a:p>
        </p:txBody>
      </p:sp>
      <p:sp>
        <p:nvSpPr>
          <p:cNvPr id="75785" name="Содержимое 4"/>
          <p:cNvSpPr txBox="1">
            <a:spLocks/>
          </p:cNvSpPr>
          <p:nvPr/>
        </p:nvSpPr>
        <p:spPr bwMode="auto">
          <a:xfrm>
            <a:off x="3021013" y="4097338"/>
            <a:ext cx="7285037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2" tIns="52152" rIns="104302" bIns="52152"/>
          <a:lstStyle/>
          <a:p>
            <a:r>
              <a:rPr lang="ru-RU" sz="43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>
              <a:solidFill>
                <a:srgbClr val="2F3499"/>
              </a:solidFill>
              <a:latin typeface="Calibri" pitchFamily="34" charset="0"/>
            </a:endParaRPr>
          </a:p>
        </p:txBody>
      </p:sp>
      <p:sp>
        <p:nvSpPr>
          <p:cNvPr id="75786" name="Содержимое 4"/>
          <p:cNvSpPr txBox="1">
            <a:spLocks/>
          </p:cNvSpPr>
          <p:nvPr/>
        </p:nvSpPr>
        <p:spPr bwMode="auto">
          <a:xfrm>
            <a:off x="3021013" y="3892550"/>
            <a:ext cx="7285037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2" tIns="52152" rIns="104302" bIns="52152"/>
          <a:lstStyle/>
          <a:p>
            <a:r>
              <a:rPr lang="ru-RU" sz="43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>
              <a:solidFill>
                <a:srgbClr val="2F3499"/>
              </a:solidFill>
              <a:latin typeface="Calibri" pitchFamily="34" charset="0"/>
            </a:endParaRPr>
          </a:p>
        </p:txBody>
      </p:sp>
      <p:sp>
        <p:nvSpPr>
          <p:cNvPr id="75787" name="Содержимое 4"/>
          <p:cNvSpPr txBox="1">
            <a:spLocks/>
          </p:cNvSpPr>
          <p:nvPr/>
        </p:nvSpPr>
        <p:spPr bwMode="auto">
          <a:xfrm>
            <a:off x="3389313" y="3656013"/>
            <a:ext cx="73040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2" tIns="52152" rIns="104302" bIns="52152"/>
          <a:lstStyle/>
          <a:p>
            <a:pPr>
              <a:lnSpc>
                <a:spcPts val="1800"/>
              </a:lnSpc>
            </a:pPr>
            <a:r>
              <a:rPr lang="ru-RU" sz="20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- ограничения железнодорожных подходов;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ru-RU" sz="20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возможные ограничения в обеспечении</a:t>
            </a:r>
          </a:p>
          <a:p>
            <a:pPr>
              <a:lnSpc>
                <a:spcPts val="1800"/>
              </a:lnSpc>
            </a:pPr>
            <a:r>
              <a:rPr lang="ru-RU" sz="20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энергоресурсами</a:t>
            </a:r>
            <a:r>
              <a:rPr lang="ru-RU" sz="24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304FA6"/>
              </a:solidFill>
              <a:latin typeface="Calibri" pitchFamily="34" charset="0"/>
            </a:endParaRPr>
          </a:p>
        </p:txBody>
      </p:sp>
      <p:sp>
        <p:nvSpPr>
          <p:cNvPr id="75788" name="Содержимое 4"/>
          <p:cNvSpPr txBox="1">
            <a:spLocks/>
          </p:cNvSpPr>
          <p:nvPr/>
        </p:nvSpPr>
        <p:spPr bwMode="auto">
          <a:xfrm>
            <a:off x="561975" y="4491038"/>
            <a:ext cx="25019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2" tIns="52152" rIns="104302" bIns="52152"/>
          <a:lstStyle/>
          <a:p>
            <a:pPr marL="390525" indent="-390525" algn="just">
              <a:lnSpc>
                <a:spcPts val="2400"/>
              </a:lnSpc>
              <a:buFont typeface="Arial" charset="0"/>
              <a:buNone/>
            </a:pPr>
            <a:r>
              <a:rPr lang="ru-RU" sz="2800" b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Возможности </a:t>
            </a:r>
          </a:p>
          <a:p>
            <a:pPr marL="390525" indent="-390525" algn="just">
              <a:lnSpc>
                <a:spcPts val="2400"/>
              </a:lnSpc>
              <a:buFont typeface="Arial" charset="0"/>
              <a:buNone/>
            </a:pPr>
            <a:r>
              <a:rPr lang="ru-RU" sz="2800" b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marL="390525" indent="-390525">
              <a:spcBef>
                <a:spcPct val="20000"/>
              </a:spcBef>
              <a:buFont typeface="Arial" charset="0"/>
              <a:buNone/>
            </a:pPr>
            <a:endParaRPr lang="ru-RU" sz="2700" dirty="0">
              <a:solidFill>
                <a:srgbClr val="2F3499"/>
              </a:solidFill>
              <a:latin typeface="Calibri" pitchFamily="34" charset="0"/>
            </a:endParaRPr>
          </a:p>
        </p:txBody>
      </p:sp>
      <p:sp>
        <p:nvSpPr>
          <p:cNvPr id="75789" name="Содержимое 4"/>
          <p:cNvSpPr txBox="1">
            <a:spLocks/>
          </p:cNvSpPr>
          <p:nvPr/>
        </p:nvSpPr>
        <p:spPr bwMode="auto">
          <a:xfrm>
            <a:off x="2984500" y="4722813"/>
            <a:ext cx="72834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2" tIns="52152" rIns="104302" bIns="52152"/>
          <a:lstStyle/>
          <a:p>
            <a:endParaRPr lang="ru-RU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5790" name="Содержимое 4"/>
          <p:cNvSpPr txBox="1">
            <a:spLocks/>
          </p:cNvSpPr>
          <p:nvPr/>
        </p:nvSpPr>
        <p:spPr bwMode="auto">
          <a:xfrm>
            <a:off x="3221038" y="4438650"/>
            <a:ext cx="74723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2" tIns="52152" rIns="104302" bIns="52152"/>
          <a:lstStyle/>
          <a:p>
            <a:pPr>
              <a:lnSpc>
                <a:spcPts val="1800"/>
              </a:lnSpc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- прием крупнотоннажных судов;</a:t>
            </a:r>
          </a:p>
          <a:p>
            <a:pPr>
              <a:lnSpc>
                <a:spcPts val="1800"/>
              </a:lnSpc>
            </a:pPr>
            <a:r>
              <a:rPr lang="ru-RU" sz="20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  - возможность обратной загрузки вагонов;</a:t>
            </a:r>
          </a:p>
          <a:p>
            <a:pPr>
              <a:lnSpc>
                <a:spcPts val="1800"/>
              </a:lnSpc>
            </a:pPr>
            <a:r>
              <a:rPr lang="ru-RU" sz="20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  - неограниченное развитие перегрузочных и</a:t>
            </a:r>
          </a:p>
          <a:p>
            <a:pPr>
              <a:lnSpc>
                <a:spcPts val="1800"/>
              </a:lnSpc>
            </a:pPr>
            <a:r>
              <a:rPr lang="ru-RU" sz="20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    складских мощностей;</a:t>
            </a:r>
          </a:p>
        </p:txBody>
      </p:sp>
      <p:sp>
        <p:nvSpPr>
          <p:cNvPr id="75791" name="Содержимое 4"/>
          <p:cNvSpPr txBox="1">
            <a:spLocks/>
          </p:cNvSpPr>
          <p:nvPr/>
        </p:nvSpPr>
        <p:spPr bwMode="auto">
          <a:xfrm>
            <a:off x="557213" y="5480050"/>
            <a:ext cx="25019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2" tIns="52152" rIns="104302" bIns="52152"/>
          <a:lstStyle/>
          <a:p>
            <a:pPr marL="390525" indent="-390525" algn="just">
              <a:lnSpc>
                <a:spcPts val="2400"/>
              </a:lnSpc>
              <a:buFont typeface="Arial" charset="0"/>
              <a:buNone/>
            </a:pPr>
            <a:r>
              <a:rPr lang="ru-RU" sz="2800" b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Опасности </a:t>
            </a:r>
          </a:p>
          <a:p>
            <a:pPr marL="390525" indent="-390525" algn="just">
              <a:lnSpc>
                <a:spcPts val="2400"/>
              </a:lnSpc>
              <a:buFont typeface="Arial" charset="0"/>
              <a:buNone/>
            </a:pPr>
            <a:r>
              <a:rPr lang="ru-RU" sz="2800" b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marL="390525" indent="-390525">
              <a:spcBef>
                <a:spcPct val="20000"/>
              </a:spcBef>
              <a:buFont typeface="Arial" charset="0"/>
              <a:buNone/>
            </a:pPr>
            <a:endParaRPr lang="ru-RU" sz="2700" dirty="0">
              <a:solidFill>
                <a:srgbClr val="2F3499"/>
              </a:solidFill>
              <a:latin typeface="Calibri" pitchFamily="34" charset="0"/>
            </a:endParaRPr>
          </a:p>
        </p:txBody>
      </p:sp>
      <p:sp>
        <p:nvSpPr>
          <p:cNvPr id="24" name="Содержимое 4"/>
          <p:cNvSpPr txBox="1">
            <a:spLocks/>
          </p:cNvSpPr>
          <p:nvPr/>
        </p:nvSpPr>
        <p:spPr>
          <a:xfrm>
            <a:off x="3221038" y="5489575"/>
            <a:ext cx="7472362" cy="1079500"/>
          </a:xfrm>
          <a:prstGeom prst="rect">
            <a:avLst/>
          </a:prstGeom>
        </p:spPr>
        <p:txBody>
          <a:bodyPr lIns="104302" tIns="52152" rIns="104302" bIns="52152">
            <a:normAutofit fontScale="25000" lnSpcReduction="20000"/>
          </a:bodyPr>
          <a:lstStyle/>
          <a:p>
            <a:pPr>
              <a:lnSpc>
                <a:spcPts val="1600"/>
              </a:lnSpc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- введение административных экспортно-импортных   </a:t>
            </a:r>
          </a:p>
          <a:p>
            <a:pPr>
              <a:lnSpc>
                <a:spcPts val="1600"/>
              </a:lnSpc>
            </a:pPr>
            <a:r>
              <a:rPr lang="ru-RU" sz="80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    ограничений;</a:t>
            </a:r>
          </a:p>
          <a:p>
            <a:pPr>
              <a:lnSpc>
                <a:spcPts val="1600"/>
              </a:lnSpc>
            </a:pPr>
            <a:r>
              <a:rPr lang="ru-RU" sz="80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  - высокие железнодорожные транспортные расходы;</a:t>
            </a:r>
          </a:p>
          <a:p>
            <a:pPr>
              <a:lnSpc>
                <a:spcPts val="1600"/>
              </a:lnSpc>
            </a:pPr>
            <a:r>
              <a:rPr lang="ru-RU" sz="80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  - сокращение пропускной способности железной </a:t>
            </a:r>
          </a:p>
          <a:p>
            <a:pPr>
              <a:lnSpc>
                <a:spcPts val="1600"/>
              </a:lnSpc>
            </a:pPr>
            <a:r>
              <a:rPr lang="ru-RU" sz="8000" b="1" i="1" dirty="0">
                <a:solidFill>
                  <a:srgbClr val="304FA6"/>
                </a:solidFill>
                <a:latin typeface="Times New Roman" pitchFamily="18" charset="0"/>
                <a:cs typeface="Times New Roman" pitchFamily="18" charset="0"/>
              </a:rPr>
              <a:t>    дороги в случае роста перевозок.</a:t>
            </a:r>
          </a:p>
          <a:p>
            <a:pPr>
              <a:lnSpc>
                <a:spcPts val="1800"/>
              </a:lnSpc>
            </a:pPr>
            <a:r>
              <a:rPr lang="ru-RU" sz="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Рисунок 6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1795463"/>
            <a:ext cx="9893300" cy="5022850"/>
          </a:xfrm>
          <a:prstGeom prst="rect">
            <a:avLst/>
          </a:prstGeom>
          <a:noFill/>
          <a:ln w="19050">
            <a:solidFill>
              <a:srgbClr val="2F3499"/>
            </a:solidFill>
            <a:miter lim="800000"/>
            <a:headEnd/>
            <a:tailEnd/>
          </a:ln>
        </p:spPr>
      </p:pic>
      <p:sp>
        <p:nvSpPr>
          <p:cNvPr id="7680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5649686" y="6954384"/>
            <a:ext cx="4793570" cy="401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    </a:t>
            </a:r>
            <a:fld id="{CD98DB7B-D8FD-4D49-BF1E-AC25E2F12040}" type="slidenum">
              <a:rPr lang="ru-RU" smtClean="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1963" y="1763713"/>
            <a:ext cx="9937750" cy="4991100"/>
          </a:xfrm>
        </p:spPr>
        <p:txBody>
          <a:bodyPr rtlCol="0">
            <a:normAutofit/>
          </a:bodyPr>
          <a:lstStyle/>
          <a:p>
            <a:pPr marL="0" indent="0" algn="ctr" defTabSz="104302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 defTabSz="104302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 defTabSz="104302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 defTabSz="104302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500" b="1" dirty="0" smtClean="0">
                <a:latin typeface="Cambria" panose="02040503050406030204" pitchFamily="18" charset="0"/>
              </a:rPr>
              <a:t>Спасибо </a:t>
            </a:r>
            <a:r>
              <a:rPr lang="ru-RU" sz="5500" b="1" dirty="0">
                <a:latin typeface="Cambria" panose="02040503050406030204" pitchFamily="18" charset="0"/>
              </a:rPr>
              <a:t>за внимание!</a:t>
            </a:r>
          </a:p>
          <a:p>
            <a:pPr marL="391133" indent="-391133" defTabSz="10430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2565400"/>
            <a:ext cx="6842125" cy="3938588"/>
          </a:xfrm>
          <a:prstGeom prst="rect">
            <a:avLst/>
          </a:prstGeom>
          <a:noFill/>
          <a:ln w="19050">
            <a:solidFill>
              <a:srgbClr val="2F3499"/>
            </a:solidFill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42900" y="204788"/>
            <a:ext cx="10082213" cy="1358900"/>
          </a:xfrm>
        </p:spPr>
        <p:txBody>
          <a:bodyPr/>
          <a:lstStyle/>
          <a:p>
            <a:pPr algn="r"/>
            <a:r>
              <a:rPr lang="ru-RU" smtClean="0">
                <a:latin typeface="Cambria" pitchFamily="18" charset="0"/>
              </a:rPr>
              <a:t>      Расположение объекта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825" y="1763713"/>
            <a:ext cx="10021888" cy="666750"/>
          </a:xfrm>
        </p:spPr>
        <p:txBody>
          <a:bodyPr rtlCol="0">
            <a:normAutofit fontScale="92500" lnSpcReduction="10000"/>
          </a:bodyPr>
          <a:lstStyle/>
          <a:p>
            <a:pPr marL="0" indent="0" algn="ctr" defTabSz="104302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Японское море, восточное побережье Уссурийского залива, </a:t>
            </a:r>
          </a:p>
          <a:p>
            <a:pPr marL="0" indent="0" algn="ctr" defTabSz="104302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территория ЗАТО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город Фокино (Приморский край)</a:t>
            </a:r>
          </a:p>
          <a:p>
            <a:pPr marL="0" indent="0" defTabSz="104302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04302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04302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1133" indent="-391133" defTabSz="10430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/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441" name="Picture 1" descr="C:\Дима\Рабочая\Порт Вера\Второй этап\Выпуск\Готовое\Презентация\Чертежи для презентации\Презинтация PDF\Приложение 2. Ситуационный план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1715" y="2549087"/>
            <a:ext cx="3149087" cy="3975538"/>
          </a:xfrm>
          <a:prstGeom prst="rect">
            <a:avLst/>
          </a:prstGeom>
          <a:noFill/>
        </p:spPr>
      </p:pic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62057" y="6976155"/>
            <a:ext cx="3650570" cy="401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 smtClean="0"/>
              <a:t>» </a:t>
            </a:r>
            <a:fld id="{8B1C887C-250D-4928-96CD-BF44DC17F55E}" type="slidenum">
              <a:rPr lang="ru-RU" smtClean="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069975" y="231775"/>
            <a:ext cx="9304338" cy="1317625"/>
          </a:xfrm>
        </p:spPr>
        <p:txBody>
          <a:bodyPr>
            <a:normAutofit fontScale="90000"/>
          </a:bodyPr>
          <a:lstStyle/>
          <a:p>
            <a:pPr algn="r"/>
            <a:r>
              <a:rPr lang="ru-RU" smtClean="0">
                <a:latin typeface="Cambria" pitchFamily="18" charset="0"/>
              </a:rPr>
              <a:t>Транспортное обеспечение</a:t>
            </a:r>
            <a:br>
              <a:rPr lang="ru-RU" smtClean="0">
                <a:latin typeface="Cambria" pitchFamily="18" charset="0"/>
              </a:rPr>
            </a:br>
            <a:r>
              <a:rPr lang="ru-RU" smtClean="0">
                <a:latin typeface="Cambria" pitchFamily="18" charset="0"/>
              </a:rPr>
              <a:t> </a:t>
            </a:r>
          </a:p>
        </p:txBody>
      </p:sp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5932714" y="6856413"/>
            <a:ext cx="4510542" cy="401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   </a:t>
            </a:r>
            <a:fld id="{8B1C887C-250D-4928-96CD-BF44DC17F55E}" type="slidenum">
              <a:rPr lang="ru-RU" smtClean="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913" y="1614488"/>
            <a:ext cx="8913812" cy="4464050"/>
          </a:xfrm>
          <a:prstGeom prst="rect">
            <a:avLst/>
          </a:prstGeom>
          <a:noFill/>
          <a:ln w="19050">
            <a:solidFill>
              <a:srgbClr val="2F3499"/>
            </a:solidFill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85360" y="6179685"/>
            <a:ext cx="94313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2" tIns="52152" rIns="104302" bIns="52152">
            <a:spAutoFit/>
          </a:bodyPr>
          <a:lstStyle/>
          <a:p>
            <a:pPr marL="195263" indent="-195263" algn="ctr">
              <a:spcBef>
                <a:spcPts val="688"/>
              </a:spcBef>
              <a:spcAft>
                <a:spcPts val="688"/>
              </a:spcAft>
            </a:pPr>
            <a:r>
              <a:rPr lang="ru-RU" sz="2000" b="1" dirty="0">
                <a:cs typeface="Arial" charset="0"/>
              </a:rPr>
              <a:t>Район располагает развитой сетью автомобильных  дорог и ж.д. путей</a:t>
            </a:r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smtClean="0"/>
              <a:t>Геополитическая и геоэкономическая характеристики площадки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1963" y="1763713"/>
            <a:ext cx="9937750" cy="4991100"/>
          </a:xfrm>
        </p:spPr>
        <p:txBody>
          <a:bodyPr rtlCol="0">
            <a:normAutofit fontScale="92500"/>
          </a:bodyPr>
          <a:lstStyle/>
          <a:p>
            <a:pPr marL="391133" indent="-391133" defTabSz="10430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- ЗАТО город Фокино - особый объект градостроительного планирования Приморского края;</a:t>
            </a:r>
          </a:p>
          <a:p>
            <a:pPr marL="391133" indent="-391133" defTabSz="10430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-возможность эффективного использования кадрового потенциала региона с населением более 1 млн. человек;</a:t>
            </a:r>
          </a:p>
          <a:p>
            <a:pPr marL="391133" indent="-391133" defTabSz="10430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- возможность организации переработки сырья в припортовых промышленно-производственных зонах благодаря реализация проектов строительства нефтепровода Восточная Сибирь - Тихий океан (ВСТО) и газопровода Сахалин – Хабаровск – Владивосток; </a:t>
            </a:r>
          </a:p>
          <a:p>
            <a:pPr marL="391133" indent="-391133" defTabSz="10430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- возможность создания  мощной </a:t>
            </a:r>
            <a:r>
              <a:rPr lang="ru-RU" dirty="0" err="1" smtClean="0"/>
              <a:t>логистической</a:t>
            </a:r>
            <a:r>
              <a:rPr lang="ru-RU" dirty="0" smtClean="0"/>
              <a:t> инфраструктуры для обеспечения транзитных перевозок;</a:t>
            </a:r>
          </a:p>
          <a:p>
            <a:pPr marL="391133" indent="-391133" defTabSz="10430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преимущественное обслуживание экспортно-импортных сообщений со странами АТР.</a:t>
            </a:r>
          </a:p>
          <a:p>
            <a:pPr marL="391133" indent="-391133" defTabSz="10430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5780315" y="6932613"/>
            <a:ext cx="4630284" cy="401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    </a:t>
            </a:r>
            <a:fld id="{CFC6DED4-BD47-4BE4-A501-CB9C3560F78C}" type="slidenum">
              <a:rPr lang="ru-RU" smtClean="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4788"/>
            <a:ext cx="10082213" cy="1358900"/>
          </a:xfrm>
        </p:spPr>
        <p:txBody>
          <a:bodyPr rtlCol="0">
            <a:normAutofit fontScale="90000"/>
          </a:bodyPr>
          <a:lstStyle/>
          <a:p>
            <a:pPr algn="r" defTabSz="1043020" fontAlgn="auto">
              <a:lnSpc>
                <a:spcPts val="3800"/>
              </a:lnSpc>
              <a:spcAft>
                <a:spcPts val="0"/>
              </a:spcAft>
              <a:defRPr/>
            </a:pPr>
            <a:r>
              <a:rPr lang="ru-RU" dirty="0" smtClean="0"/>
              <a:t>Геоморфологическая </a:t>
            </a:r>
            <a:br>
              <a:rPr lang="ru-RU" dirty="0" smtClean="0"/>
            </a:br>
            <a:r>
              <a:rPr lang="ru-RU" dirty="0" smtClean="0"/>
              <a:t>характеристика площадки</a:t>
            </a:r>
            <a:br>
              <a:rPr lang="ru-RU" dirty="0" smtClean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377825" y="1719263"/>
            <a:ext cx="10021888" cy="44450"/>
          </a:xfrm>
        </p:spPr>
        <p:txBody>
          <a:bodyPr rtlCol="0">
            <a:normAutofit fontScale="25000" lnSpcReduction="20000"/>
          </a:bodyPr>
          <a:lstStyle/>
          <a:p>
            <a:pPr marL="0" indent="0" defTabSz="104302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04302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04302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1133" indent="-391133" defTabSz="10430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/>
          </a:p>
        </p:txBody>
      </p:sp>
      <p:sp>
        <p:nvSpPr>
          <p:cNvPr id="3994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052457" y="7001781"/>
            <a:ext cx="4122057" cy="40163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       </a:t>
            </a:r>
            <a:fld id="{493AC700-A75B-487B-91C7-40904FAC484B}" type="slidenum">
              <a:rPr lang="ru-RU" smtClean="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/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438150" y="1895475"/>
            <a:ext cx="5205413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2" tIns="52152" rIns="104302" bIns="52152">
            <a:spAutoFit/>
          </a:bodyPr>
          <a:lstStyle/>
          <a:p>
            <a:pPr marL="195263" indent="-195263">
              <a:spcBef>
                <a:spcPts val="688"/>
              </a:spcBef>
              <a:spcAft>
                <a:spcPts val="688"/>
              </a:spcAft>
              <a:buFont typeface="Wingdings" pitchFamily="2" charset="2"/>
              <a:buChar char="§"/>
            </a:pPr>
            <a:endParaRPr lang="ru-RU" sz="1400">
              <a:solidFill>
                <a:srgbClr val="2F3499"/>
              </a:solidFill>
              <a:cs typeface="Arial" charset="0"/>
            </a:endParaRPr>
          </a:p>
          <a:p>
            <a:pPr marL="195263" indent="-195263">
              <a:spcBef>
                <a:spcPts val="688"/>
              </a:spcBef>
              <a:spcAft>
                <a:spcPts val="688"/>
              </a:spcAft>
              <a:buFont typeface="Wingdings" pitchFamily="2" charset="2"/>
              <a:buChar char="§"/>
            </a:pPr>
            <a:r>
              <a:rPr lang="ru-RU" sz="2000">
                <a:solidFill>
                  <a:schemeClr val="accent1"/>
                </a:solidFill>
                <a:cs typeface="Arial" charset="0"/>
              </a:rPr>
              <a:t>Длина береговой линии 6,5 км ;</a:t>
            </a:r>
          </a:p>
          <a:p>
            <a:pPr marL="195263" indent="-195263">
              <a:spcBef>
                <a:spcPts val="688"/>
              </a:spcBef>
              <a:spcAft>
                <a:spcPts val="688"/>
              </a:spcAft>
              <a:buFont typeface="Wingdings" pitchFamily="2" charset="2"/>
              <a:buChar char="§"/>
            </a:pPr>
            <a:r>
              <a:rPr lang="ru-RU" sz="2000">
                <a:solidFill>
                  <a:schemeClr val="accent1"/>
                </a:solidFill>
                <a:cs typeface="Arial" charset="0"/>
              </a:rPr>
              <a:t>20-ти метровая изобата находится на расстоянии  200-250 м о т берега;</a:t>
            </a:r>
          </a:p>
          <a:p>
            <a:pPr marL="195263" indent="-195263">
              <a:spcBef>
                <a:spcPts val="688"/>
              </a:spcBef>
              <a:spcAft>
                <a:spcPts val="688"/>
              </a:spcAft>
              <a:buFont typeface="Wingdings" pitchFamily="2" charset="2"/>
              <a:buChar char="§"/>
            </a:pPr>
            <a:r>
              <a:rPr lang="ru-RU" sz="2000">
                <a:solidFill>
                  <a:schemeClr val="accent1"/>
                </a:solidFill>
                <a:cs typeface="Arial" charset="0"/>
              </a:rPr>
              <a:t>Отсутствие вдольберегового потока наносов;</a:t>
            </a:r>
          </a:p>
          <a:p>
            <a:pPr marL="195263" indent="-195263">
              <a:spcBef>
                <a:spcPts val="688"/>
              </a:spcBef>
              <a:spcAft>
                <a:spcPts val="688"/>
              </a:spcAft>
              <a:buFont typeface="Wingdings" pitchFamily="2" charset="2"/>
              <a:buChar char="§"/>
            </a:pPr>
            <a:r>
              <a:rPr lang="ru-RU" sz="2000">
                <a:solidFill>
                  <a:schemeClr val="accent1"/>
                </a:solidFill>
                <a:cs typeface="Arial" charset="0"/>
              </a:rPr>
              <a:t>Естественные глубины в прибрежной зоне обеспечивают подход судов неограниченного дедвейта;</a:t>
            </a:r>
            <a:endParaRPr lang="ru-RU" sz="2000">
              <a:latin typeface="Calibri" pitchFamily="34" charset="0"/>
            </a:endParaRPr>
          </a:p>
          <a:p>
            <a:pPr marL="195263" indent="-195263">
              <a:spcBef>
                <a:spcPts val="688"/>
              </a:spcBef>
              <a:spcAft>
                <a:spcPts val="688"/>
              </a:spcAft>
              <a:buFont typeface="Wingdings" pitchFamily="2" charset="2"/>
              <a:buChar char="§"/>
            </a:pPr>
            <a:r>
              <a:rPr lang="ru-RU" sz="2000">
                <a:solidFill>
                  <a:schemeClr val="accent1"/>
                </a:solidFill>
                <a:cs typeface="Arial" charset="0"/>
              </a:rPr>
              <a:t>Площадь земельного участка  около 1500 га;   </a:t>
            </a:r>
          </a:p>
          <a:p>
            <a:pPr marL="195263" indent="-195263">
              <a:spcBef>
                <a:spcPts val="688"/>
              </a:spcBef>
              <a:spcAft>
                <a:spcPts val="688"/>
              </a:spcAft>
              <a:buFont typeface="Wingdings" pitchFamily="2" charset="2"/>
              <a:buChar char="§"/>
            </a:pPr>
            <a:r>
              <a:rPr lang="ru-RU" sz="2000">
                <a:solidFill>
                  <a:schemeClr val="accent1"/>
                </a:solidFill>
                <a:cs typeface="Arial" charset="0"/>
              </a:rPr>
              <a:t>Категория земель – земли транспорта.</a:t>
            </a:r>
            <a:endParaRPr lang="ru-RU">
              <a:latin typeface="Calibri" pitchFamily="34" charset="0"/>
            </a:endParaRPr>
          </a:p>
        </p:txBody>
      </p:sp>
      <p:sp>
        <p:nvSpPr>
          <p:cNvPr id="39944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419975" y="6894513"/>
            <a:ext cx="2351088" cy="407987"/>
          </a:xfrm>
          <a:prstGeom prst="rect">
            <a:avLst/>
          </a:prstGeom>
        </p:spPr>
        <p:txBody>
          <a:bodyPr lIns="104302" tIns="52152" rIns="104302" bIns="52152">
            <a:normAutofit/>
          </a:bodyPr>
          <a:lstStyle/>
          <a:p>
            <a:pPr defTabSz="104302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4302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4302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1133" indent="-391133" defTabSz="104302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rgbClr val="2F3499"/>
              </a:solidFill>
              <a:latin typeface="+mn-lt"/>
            </a:endParaRPr>
          </a:p>
        </p:txBody>
      </p:sp>
      <p:sp>
        <p:nvSpPr>
          <p:cNvPr id="39946" name="Rectangle 4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878806" y="1616075"/>
          <a:ext cx="3674769" cy="5198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r:id="rId3" imgW="10675440" imgH="15112800" progId="">
                  <p:embed/>
                </p:oleObj>
              </mc:Choice>
              <mc:Fallback>
                <p:oleObj r:id="rId3" imgW="10675440" imgH="15112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806" y="1616075"/>
                        <a:ext cx="3674769" cy="5198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863" y="271463"/>
            <a:ext cx="9625012" cy="1336675"/>
          </a:xfrm>
        </p:spPr>
        <p:txBody>
          <a:bodyPr rtlCol="0">
            <a:normAutofit fontScale="90000"/>
          </a:bodyPr>
          <a:lstStyle/>
          <a:p>
            <a:pPr algn="r" defTabSz="1043020" fontAlgn="auto">
              <a:spcAft>
                <a:spcPts val="0"/>
              </a:spcAft>
              <a:defRPr/>
            </a:pPr>
            <a:r>
              <a:rPr lang="ru-RU" sz="4000" dirty="0" smtClean="0"/>
              <a:t>Гидрометеорологическая  </a:t>
            </a:r>
            <a:br>
              <a:rPr lang="ru-RU" sz="4000" dirty="0" smtClean="0"/>
            </a:br>
            <a:r>
              <a:rPr lang="ru-RU" sz="4000" dirty="0" smtClean="0"/>
              <a:t>характеристика площадки</a:t>
            </a:r>
            <a:br>
              <a:rPr lang="ru-RU" sz="4000" dirty="0" smtClean="0"/>
            </a:b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259285" y="6918553"/>
            <a:ext cx="3979864" cy="4032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   </a:t>
            </a:r>
            <a:fld id="{7CF32673-C1DE-4418-A690-5F75CA2CDD53}" type="slidenum">
              <a:rPr lang="ru-RU" smtClean="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162300" y="4342857"/>
          <a:ext cx="4389121" cy="254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19"/>
          <p:cNvGraphicFramePr/>
          <p:nvPr/>
        </p:nvGraphicFramePr>
        <p:xfrm>
          <a:off x="3721689" y="1644380"/>
          <a:ext cx="3232649" cy="265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3088" y="1928813"/>
            <a:ext cx="3522662" cy="5376862"/>
          </a:xfrm>
          <a:prstGeom prst="rect">
            <a:avLst/>
          </a:prstGeom>
          <a:noFill/>
        </p:spPr>
        <p:txBody>
          <a:bodyPr lIns="104302" tIns="52152" rIns="104302" bIns="52152">
            <a:spAutoFit/>
          </a:bodyPr>
          <a:lstStyle/>
          <a:p>
            <a:pPr marL="195566" indent="-195566" defTabSz="1043020" fontAlgn="auto">
              <a:spcBef>
                <a:spcPts val="684"/>
              </a:spcBef>
              <a:spcAft>
                <a:spcPts val="684"/>
              </a:spcAft>
              <a:buFont typeface="Wingdings" panose="05000000000000000000" pitchFamily="2" charset="2"/>
              <a:buChar char="§"/>
              <a:defRPr/>
            </a:pPr>
            <a:endParaRPr lang="ru-RU" sz="1400" dirty="0">
              <a:solidFill>
                <a:srgbClr val="2F3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566" indent="-195566" defTabSz="1043020" fontAlgn="auto">
              <a:spcBef>
                <a:spcPts val="684"/>
              </a:spcBef>
              <a:spcAft>
                <a:spcPts val="684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Преобладающие направления ветра  - север, юго-восток;</a:t>
            </a:r>
          </a:p>
          <a:p>
            <a:pPr marL="195566" indent="-195566" defTabSz="1043020" fontAlgn="auto">
              <a:spcBef>
                <a:spcPts val="684"/>
              </a:spcBef>
              <a:spcAft>
                <a:spcPts val="684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Незначительные колебания уровня;</a:t>
            </a:r>
          </a:p>
          <a:p>
            <a:pPr marL="195566" indent="-195566" defTabSz="1043020" fontAlgn="auto">
              <a:spcBef>
                <a:spcPts val="684"/>
              </a:spcBef>
              <a:spcAft>
                <a:spcPts val="684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Незначительные скорости  течений;</a:t>
            </a:r>
          </a:p>
          <a:p>
            <a:pPr marL="195566" indent="-195566" defTabSz="1043020" fontAlgn="auto">
              <a:spcBef>
                <a:spcPts val="684"/>
              </a:spcBef>
              <a:spcAft>
                <a:spcPts val="684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Преобладающее направление волнения – юго-запад. Максимальная высота волн в районе проектируемых причалов  -  5 м</a:t>
            </a:r>
          </a:p>
          <a:p>
            <a:pPr defTabSz="10430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430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6705600" y="1673225"/>
          <a:ext cx="3614738" cy="5115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r:id="rId5" imgW="10675440" imgH="15112800" progId="">
                  <p:embed/>
                </p:oleObj>
              </mc:Choice>
              <mc:Fallback>
                <p:oleObj r:id="rId5" imgW="10675440" imgH="151128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673225"/>
                        <a:ext cx="3614738" cy="51152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Рисунок 5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13" y="1973263"/>
            <a:ext cx="9544730" cy="4845880"/>
          </a:xfrm>
          <a:prstGeom prst="rect">
            <a:avLst/>
          </a:prstGeom>
          <a:noFill/>
          <a:ln w="19050">
            <a:solidFill>
              <a:srgbClr val="2F3499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219075"/>
            <a:ext cx="9826625" cy="1344613"/>
          </a:xfrm>
        </p:spPr>
        <p:txBody>
          <a:bodyPr rtlCol="0">
            <a:normAutofit fontScale="90000"/>
          </a:bodyPr>
          <a:lstStyle/>
          <a:p>
            <a:pPr algn="r" defTabSz="1043020" fontAlgn="auto">
              <a:spcAft>
                <a:spcPts val="0"/>
              </a:spcAft>
              <a:defRPr/>
            </a:pPr>
            <a:r>
              <a:rPr lang="ru-RU" dirty="0" smtClean="0"/>
              <a:t>Потери рабочего времени 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 err="1" smtClean="0"/>
              <a:t>ветро-волновым</a:t>
            </a:r>
            <a:r>
              <a:rPr lang="ru-RU" dirty="0" smtClean="0"/>
              <a:t> условиям</a:t>
            </a:r>
            <a:endParaRPr lang="ru-RU" dirty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5758543" y="6954384"/>
            <a:ext cx="4673827" cy="401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     </a:t>
            </a:r>
            <a:fld id="{257E773F-1EC9-4D72-8A3A-30D61DDE42CC}" type="slidenum">
              <a:rPr lang="ru-RU" smtClean="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8150" y="1895475"/>
            <a:ext cx="5118100" cy="1057275"/>
          </a:xfrm>
          <a:prstGeom prst="rect">
            <a:avLst/>
          </a:prstGeom>
          <a:noFill/>
        </p:spPr>
        <p:txBody>
          <a:bodyPr lIns="104302" tIns="52152" rIns="104302" bIns="52152">
            <a:spAutoFit/>
          </a:bodyPr>
          <a:lstStyle/>
          <a:p>
            <a:pPr marL="195566" indent="-195566" defTabSz="1043020" fontAlgn="auto">
              <a:spcBef>
                <a:spcPts val="684"/>
              </a:spcBef>
              <a:spcAft>
                <a:spcPts val="684"/>
              </a:spcAft>
              <a:buFont typeface="Wingdings" panose="05000000000000000000" pitchFamily="2" charset="2"/>
              <a:buChar char="§"/>
              <a:defRPr/>
            </a:pPr>
            <a:endParaRPr lang="ru-RU" sz="1400" dirty="0">
              <a:solidFill>
                <a:srgbClr val="2F3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430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430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73737" name="Содержимое 2"/>
          <p:cNvSpPr txBox="1">
            <a:spLocks/>
          </p:cNvSpPr>
          <p:nvPr/>
        </p:nvSpPr>
        <p:spPr bwMode="auto">
          <a:xfrm>
            <a:off x="461963" y="2490788"/>
            <a:ext cx="993775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2" tIns="52152" rIns="104302" bIns="52152"/>
          <a:lstStyle/>
          <a:p>
            <a:pPr marL="390525" indent="-390525">
              <a:spcBef>
                <a:spcPct val="20000"/>
              </a:spcBef>
            </a:pPr>
            <a:r>
              <a:rPr lang="ru-RU" sz="3200" b="1" dirty="0" smtClean="0">
                <a:solidFill>
                  <a:srgbClr val="2F3499"/>
                </a:solidFill>
                <a:latin typeface="Calibri" pitchFamily="34" charset="0"/>
              </a:rPr>
              <a:t>Суммарные </a:t>
            </a:r>
            <a:r>
              <a:rPr lang="ru-RU" sz="3200" b="1" dirty="0">
                <a:solidFill>
                  <a:srgbClr val="2F3499"/>
                </a:solidFill>
                <a:latin typeface="Calibri" pitchFamily="34" charset="0"/>
              </a:rPr>
              <a:t>простои  </a:t>
            </a:r>
            <a:r>
              <a:rPr lang="ru-RU" sz="3200" b="1" dirty="0" smtClean="0">
                <a:solidFill>
                  <a:srgbClr val="2F3499"/>
                </a:solidFill>
                <a:latin typeface="Calibri" pitchFamily="34" charset="0"/>
              </a:rPr>
              <a:t>терминалов порта </a:t>
            </a:r>
            <a:r>
              <a:rPr lang="ru-RU" sz="3200" b="1" dirty="0">
                <a:solidFill>
                  <a:srgbClr val="2F3499"/>
                </a:solidFill>
                <a:latin typeface="Calibri" pitchFamily="34" charset="0"/>
              </a:rPr>
              <a:t>по </a:t>
            </a:r>
            <a:endParaRPr lang="ru-RU" sz="3200" b="1" dirty="0" smtClean="0">
              <a:solidFill>
                <a:srgbClr val="2F3499"/>
              </a:solidFill>
              <a:latin typeface="Calibri" pitchFamily="34" charset="0"/>
            </a:endParaRPr>
          </a:p>
          <a:p>
            <a:pPr marL="390525" indent="-390525">
              <a:spcBef>
                <a:spcPct val="20000"/>
              </a:spcBef>
            </a:pPr>
            <a:r>
              <a:rPr lang="ru-RU" sz="3200" b="1" dirty="0" err="1" smtClean="0">
                <a:solidFill>
                  <a:srgbClr val="2F3499"/>
                </a:solidFill>
                <a:latin typeface="Calibri" pitchFamily="34" charset="0"/>
              </a:rPr>
              <a:t>гидрометеопричинам</a:t>
            </a:r>
            <a:r>
              <a:rPr lang="ru-RU" sz="3200" b="1" dirty="0" smtClean="0">
                <a:solidFill>
                  <a:srgbClr val="2F3499"/>
                </a:solidFill>
                <a:latin typeface="Calibri" pitchFamily="34" charset="0"/>
              </a:rPr>
              <a:t>:</a:t>
            </a:r>
            <a:endParaRPr lang="ru-RU" sz="3200" b="1" dirty="0">
              <a:solidFill>
                <a:srgbClr val="2F3499"/>
              </a:solidFill>
              <a:latin typeface="Calibri" pitchFamily="34" charset="0"/>
            </a:endParaRPr>
          </a:p>
          <a:p>
            <a:pPr marL="390525" indent="-390525">
              <a:spcBef>
                <a:spcPct val="20000"/>
              </a:spcBef>
            </a:pPr>
            <a:endParaRPr lang="ru-RU" sz="3200" b="1" dirty="0">
              <a:solidFill>
                <a:srgbClr val="2F3499"/>
              </a:solidFill>
              <a:latin typeface="Calibri" pitchFamily="34" charset="0"/>
            </a:endParaRPr>
          </a:p>
          <a:p>
            <a:pPr marL="390525" indent="-390525">
              <a:spcBef>
                <a:spcPct val="20000"/>
              </a:spcBef>
              <a:buFont typeface="Arial" charset="0"/>
              <a:buChar char="•"/>
            </a:pPr>
            <a:r>
              <a:rPr lang="ru-RU" sz="3200" b="1" dirty="0">
                <a:solidFill>
                  <a:srgbClr val="2F3499"/>
                </a:solidFill>
                <a:latin typeface="Calibri" pitchFamily="34" charset="0"/>
              </a:rPr>
              <a:t>- для судов СН-150 – 70-75 суток;</a:t>
            </a:r>
          </a:p>
          <a:p>
            <a:pPr marL="390525" indent="-390525">
              <a:spcBef>
                <a:spcPct val="20000"/>
              </a:spcBef>
              <a:buFont typeface="Arial" charset="0"/>
              <a:buChar char="•"/>
            </a:pPr>
            <a:r>
              <a:rPr lang="ru-RU" sz="3200" b="1" dirty="0">
                <a:solidFill>
                  <a:srgbClr val="2F3499"/>
                </a:solidFill>
                <a:latin typeface="Calibri" pitchFamily="34" charset="0"/>
              </a:rPr>
              <a:t>- для судов СН-60 – 85-90 суток.</a:t>
            </a:r>
          </a:p>
          <a:p>
            <a:pPr marL="390525" indent="-390525">
              <a:spcBef>
                <a:spcPct val="20000"/>
              </a:spcBef>
              <a:buFont typeface="Arial" charset="0"/>
              <a:buChar char="•"/>
            </a:pPr>
            <a:endParaRPr lang="ru-RU" sz="2700" dirty="0">
              <a:solidFill>
                <a:srgbClr val="2F3499"/>
              </a:solidFill>
              <a:latin typeface="Calibri" pitchFamily="34" charset="0"/>
            </a:endParaRPr>
          </a:p>
        </p:txBody>
      </p:sp>
      <p:sp>
        <p:nvSpPr>
          <p:cNvPr id="73738" name="Содержимое 11"/>
          <p:cNvSpPr>
            <a:spLocks noGrp="1"/>
          </p:cNvSpPr>
          <p:nvPr>
            <p:ph idx="1"/>
          </p:nvPr>
        </p:nvSpPr>
        <p:spPr>
          <a:xfrm>
            <a:off x="195263" y="4400550"/>
            <a:ext cx="9936162" cy="4989513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dirty="0" smtClean="0"/>
              <a:t>Экологическая </a:t>
            </a:r>
            <a:br>
              <a:rPr lang="ru-RU" sz="3600" dirty="0" smtClean="0"/>
            </a:br>
            <a:r>
              <a:rPr lang="ru-RU" sz="3600" dirty="0" smtClean="0"/>
              <a:t>характеристика площадки </a:t>
            </a:r>
          </a:p>
        </p:txBody>
      </p:sp>
      <p:sp>
        <p:nvSpPr>
          <p:cNvPr id="58372" name="Содержимое 2"/>
          <p:cNvSpPr>
            <a:spLocks noGrp="1"/>
          </p:cNvSpPr>
          <p:nvPr>
            <p:ph idx="1"/>
          </p:nvPr>
        </p:nvSpPr>
        <p:spPr>
          <a:xfrm>
            <a:off x="457200" y="2300288"/>
            <a:ext cx="6746875" cy="4052887"/>
          </a:xfrm>
        </p:spPr>
        <p:txBody>
          <a:bodyPr/>
          <a:lstStyle/>
          <a:p>
            <a:r>
              <a:rPr lang="ru-RU" smtClean="0"/>
              <a:t>Ближайшие населенные пункты – 3-8 км;</a:t>
            </a:r>
          </a:p>
          <a:p>
            <a:pPr>
              <a:buFont typeface="Arial" charset="0"/>
              <a:buNone/>
            </a:pPr>
            <a:r>
              <a:rPr lang="ru-RU" smtClean="0"/>
              <a:t> </a:t>
            </a:r>
          </a:p>
          <a:p>
            <a:r>
              <a:rPr lang="ru-RU" smtClean="0"/>
              <a:t>Ближайшие особо охраняемые природные территории – 6-30 км;</a:t>
            </a:r>
          </a:p>
          <a:p>
            <a:pPr>
              <a:buFont typeface="Arial" charset="0"/>
              <a:buNone/>
            </a:pPr>
            <a:r>
              <a:rPr lang="ru-RU" smtClean="0"/>
              <a:t> </a:t>
            </a:r>
          </a:p>
          <a:p>
            <a:r>
              <a:rPr lang="ru-RU" smtClean="0"/>
              <a:t> Ближайшая жилая застройка:  </a:t>
            </a:r>
          </a:p>
          <a:p>
            <a:pPr>
              <a:buFont typeface="Arial" charset="0"/>
              <a:buNone/>
            </a:pPr>
            <a:r>
              <a:rPr lang="ru-RU" smtClean="0"/>
              <a:t>      станция  Южнореченск  -</a:t>
            </a:r>
          </a:p>
          <a:p>
            <a:pPr>
              <a:buFont typeface="Arial" charset="0"/>
              <a:buNone/>
            </a:pPr>
            <a:r>
              <a:rPr lang="ru-RU" smtClean="0"/>
              <a:t>      500 м от юго-западной границы). </a:t>
            </a:r>
          </a:p>
          <a:p>
            <a:endParaRPr lang="ru-RU" smtClean="0"/>
          </a:p>
        </p:txBody>
      </p:sp>
      <p:sp>
        <p:nvSpPr>
          <p:cNvPr id="5837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5736772" y="6943499"/>
            <a:ext cx="4717370" cy="401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НПК «</a:t>
            </a:r>
            <a:r>
              <a:rPr lang="ru-RU" dirty="0" err="1"/>
              <a:t>МорТрансНииПроект</a:t>
            </a:r>
            <a:r>
              <a:rPr lang="ru-RU" dirty="0"/>
              <a:t>» </a:t>
            </a:r>
            <a:r>
              <a:rPr lang="ru-RU" dirty="0" smtClean="0"/>
              <a:t>                   </a:t>
            </a:r>
            <a:fld id="{C53F5198-1E72-45EF-8E70-151936D8D07F}" type="slidenum">
              <a:rPr lang="ru-RU" smtClean="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7104063" y="1781175"/>
          <a:ext cx="3368675" cy="476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r:id="rId3" imgW="10675440" imgH="15112800" progId="">
                  <p:embed/>
                </p:oleObj>
              </mc:Choice>
              <mc:Fallback>
                <p:oleObj r:id="rId3" imgW="10675440" imgH="15112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1781175"/>
                        <a:ext cx="3368675" cy="476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6235</TotalTime>
  <Words>854</Words>
  <Application>Microsoft Office PowerPoint</Application>
  <PresentationFormat>Произвольный</PresentationFormat>
  <Paragraphs>279</Paragraphs>
  <Slides>24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Times New Roman</vt:lpstr>
      <vt:lpstr>Wingdings</vt:lpstr>
      <vt:lpstr>Тема Office</vt:lpstr>
      <vt:lpstr>  Большой порт «ВЕРА» Концепция развития   Разработчик:  Научно-проектная компания «МорТрансНииПроект»   Российская Федерация,  Приморский край,  ЗАТО город Фокино      </vt:lpstr>
      <vt:lpstr>Общие сведения</vt:lpstr>
      <vt:lpstr>      Расположение объекта</vt:lpstr>
      <vt:lpstr>Транспортное обеспечение  </vt:lpstr>
      <vt:lpstr>Геополитическая и геоэкономическая характеристики площадки </vt:lpstr>
      <vt:lpstr>Геоморфологическая  характеристика площадки </vt:lpstr>
      <vt:lpstr>Гидрометеорологическая   характеристика площадки   </vt:lpstr>
      <vt:lpstr>Потери рабочего времени  по ветро-волновым условиям</vt:lpstr>
      <vt:lpstr>Экологическая  характеристика площадки </vt:lpstr>
      <vt:lpstr>Критерии выбора номенклатуры перспективных грузов</vt:lpstr>
      <vt:lpstr>Фактический и прогнозный  дефицит портовых мощностей ДВ по навалочным и наливным грузам</vt:lpstr>
      <vt:lpstr>Перспективные терминалы  Большого порта Вера </vt:lpstr>
      <vt:lpstr>Схема генерального плана </vt:lpstr>
      <vt:lpstr>Терминал глинозема</vt:lpstr>
      <vt:lpstr>Терминал СУГ</vt:lpstr>
      <vt:lpstr>Терминал  сыпучих пищевых грузов</vt:lpstr>
      <vt:lpstr>Терминал пищевых масел</vt:lpstr>
      <vt:lpstr>База портофлота и  морспецподразделения</vt:lpstr>
      <vt:lpstr>Услуги Большого порта Вера</vt:lpstr>
      <vt:lpstr> Потребность в обеспечении  ресурсами </vt:lpstr>
      <vt:lpstr>Стоимость строительства,  млрд. руб.</vt:lpstr>
      <vt:lpstr> Экономический и  социальный эффект </vt:lpstr>
      <vt:lpstr>SWOT – анализ</vt:lpstr>
      <vt:lpstr>Презентация PowerPoint</vt:lpstr>
    </vt:vector>
  </TitlesOfParts>
  <Company>ГК Росинжиниринг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 Денис Александрович</dc:creator>
  <cp:lastModifiedBy>Microsoft Office</cp:lastModifiedBy>
  <cp:revision>395</cp:revision>
  <cp:lastPrinted>2014-04-11T12:17:07Z</cp:lastPrinted>
  <dcterms:created xsi:type="dcterms:W3CDTF">2014-02-26T12:55:27Z</dcterms:created>
  <dcterms:modified xsi:type="dcterms:W3CDTF">2015-08-26T12:20:10Z</dcterms:modified>
</cp:coreProperties>
</file>